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22" r:id="rId15"/>
    <p:sldId id="325" r:id="rId16"/>
    <p:sldId id="324" r:id="rId17"/>
    <p:sldId id="316" r:id="rId18"/>
    <p:sldId id="267" r:id="rId19"/>
    <p:sldId id="268" r:id="rId20"/>
    <p:sldId id="31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18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19" r:id="rId54"/>
    <p:sldId id="302" r:id="rId55"/>
    <p:sldId id="303" r:id="rId56"/>
    <p:sldId id="326" r:id="rId57"/>
    <p:sldId id="304" r:id="rId58"/>
    <p:sldId id="305" r:id="rId59"/>
    <p:sldId id="307" r:id="rId60"/>
    <p:sldId id="308" r:id="rId61"/>
    <p:sldId id="259" r:id="rId62"/>
    <p:sldId id="315" r:id="rId63"/>
    <p:sldId id="327" r:id="rId64"/>
    <p:sldId id="328" r:id="rId65"/>
    <p:sldId id="309" r:id="rId66"/>
    <p:sldId id="310" r:id="rId67"/>
    <p:sldId id="311" r:id="rId68"/>
    <p:sldId id="312" r:id="rId69"/>
    <p:sldId id="313" r:id="rId70"/>
    <p:sldId id="314" r:id="rId71"/>
    <p:sldId id="321" r:id="rId72"/>
  </p:sldIdLst>
  <p:sldSz cx="13004800" cy="9753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Vanleeuwen" initials="SV" lastIdx="1" clrIdx="0">
    <p:extLst>
      <p:ext uri="{19B8F6BF-5375-455C-9EA6-DF929625EA0E}">
        <p15:presenceInfo xmlns:p15="http://schemas.microsoft.com/office/powerpoint/2012/main" userId="S-1-5-21-3154490559-3814027917-1270049990-27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0EE6E-4454-2F1D-F224-7C71E7B6C5D1}" v="116" dt="2022-09-21T01:38:02.614"/>
    <p1510:client id="{6661C6ED-A608-1B0B-31AB-18BA50BA54C8}" v="280" dt="2022-09-21T01:24:25.162"/>
    <p1510:client id="{A585766B-9C91-8D63-0C6E-8B1F1147F82B}" v="13" dt="2022-09-21T01:40:06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2T11:25:08.416" idx="1">
    <p:pos x="8192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0B878C-CE40-4BBE-A4E0-EBCE3DC9BE4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8F546-9ED0-4632-8DEB-D8C2DA9CE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conline.c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conline.ca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conline.ca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7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-Must be completed un-paid, done at a non-profit organization and you cannot be taking a paid position</a:t>
            </a:r>
            <a:endParaRPr lang="en-US"/>
          </a:p>
          <a:p>
            <a:r>
              <a:rPr lang="en-CA"/>
              <a:t>-See your guidance counsellor if you are unsure BEFORE completing your hours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8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</a:t>
            </a:r>
            <a:r>
              <a:rPr lang="en-CA">
                <a:hlinkClick r:id="rId3"/>
              </a:rPr>
              <a:t>www.sjconline.ca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7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You DO NOT need a supervisor’s signature</a:t>
            </a:r>
            <a:endParaRPr lang="en-US" dirty="0"/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-Must have passed the Literacy Test or completed the Literacy Course by Graduation</a:t>
            </a:r>
            <a:endParaRPr lang="en-US"/>
          </a:p>
          <a:p>
            <a:r>
              <a:rPr lang="en-CA"/>
              <a:t>-If you are unsure, please see your Guidance Counsellor</a:t>
            </a: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0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-If you drop a class within five days of the midterm report card, it will not appear on your transcript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6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-You are responsible to make sure you have what you need for post secondary</a:t>
            </a:r>
            <a:endParaRPr lang="en-US"/>
          </a:p>
          <a:p>
            <a:r>
              <a:rPr lang="en-CA"/>
              <a:t>-Research pre-requisites and make sure you have them 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-Schools vary by size, what they offer, how many students get into their program, average to get into their program, pre-requisites and cost</a:t>
            </a:r>
            <a:endParaRPr lang="en-US"/>
          </a:p>
          <a:p>
            <a:r>
              <a:rPr lang="en-CA"/>
              <a:t>-Do your research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-Keep a file of all of your Graduation information</a:t>
            </a:r>
            <a:endParaRPr lang="en-US" dirty="0"/>
          </a:p>
          <a:p>
            <a:r>
              <a:rPr lang="en-CA" dirty="0"/>
              <a:t>-Keep a file of all communication of your post-secondary communication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-You need six 4U/4M coded classes to get into a University ( </a:t>
            </a:r>
            <a:r>
              <a:rPr lang="en-CA" err="1"/>
              <a:t>ie</a:t>
            </a:r>
            <a:r>
              <a:rPr lang="en-CA"/>
              <a:t> ENG 4U1 )</a:t>
            </a:r>
            <a:endParaRPr lang="en-US"/>
          </a:p>
          <a:p>
            <a:r>
              <a:rPr lang="en-CA"/>
              <a:t>-Schools take the average of the top six 4U/4M classes including the pre-requisites for their program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4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-EXAMPLES – Pre-requisite = ENG 4U1, MHF 4U1, MCV 4U1 plus your next best three 4U/4M courses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-Pre-requisite = ENG 4U1, SBI 4U1, any 4U math, plus you next three highest 4U/4M credits.   It is recommended you take PSK 4U1 in high school but not mandatory.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5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Pre-requisite – ENG 4U1, MCV 4U1, SBI 4U1, SCH 4U1, and your next highest 4U/4M level classes.   It is recommended that you take SPH 4U1. 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0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-We will hold a “How to apply to University workshop “ in November date to be determined</a:t>
            </a:r>
            <a:endParaRPr lang="en-US"/>
          </a:p>
          <a:p>
            <a:r>
              <a:rPr lang="en-CA"/>
              <a:t>-You should be researching Universities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1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-Apply early to University and before the deadline of January 13 in order to be considered equally with others that have applied</a:t>
            </a:r>
            <a:endParaRPr lang="en-US" dirty="0"/>
          </a:p>
          <a:p>
            <a:r>
              <a:rPr lang="en-CA" dirty="0"/>
              <a:t>-Christmas Break is a great time to apply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7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College pre-requisites involve a Grade 12 English (University or College) and may involve other courses</a:t>
            </a:r>
            <a:endParaRPr lang="en-US" dirty="0"/>
          </a:p>
          <a:p>
            <a:r>
              <a:rPr lang="en-CA" dirty="0"/>
              <a:t>-   It does not involve an average of six classes</a:t>
            </a:r>
            <a:endParaRPr lang="en-CA" dirty="0">
              <a:cs typeface="Calibri"/>
            </a:endParaRPr>
          </a:p>
          <a:p>
            <a:r>
              <a:rPr lang="en-CA" dirty="0"/>
              <a:t> - Do your research to find the pre-requisites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4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EXAMPLES – Pre-requisites = Grade 12 English at the University or College level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9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 - Pre-requisites = ENG 4U/C, Grade 11 math at College, mixed or University level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4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-We will hold a “How to apply to College workshop “ in November, date to be determined</a:t>
            </a:r>
            <a:endParaRPr lang="en-US" dirty="0"/>
          </a:p>
          <a:p>
            <a:r>
              <a:rPr lang="en-CA" dirty="0"/>
              <a:t>-You should be researching Colleges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-Review dates frequently </a:t>
            </a:r>
            <a:endParaRPr lang="en-US"/>
          </a:p>
          <a:p>
            <a:r>
              <a:rPr lang="en-CA"/>
              <a:t>-Ask questions if you are not sure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-Apply early to College and before the deadline of February 1 in order to be considered equally with others that have applied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6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8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-Scholarships are given based on marks and academic achievement</a:t>
            </a:r>
            <a:endParaRPr lang="en-US"/>
          </a:p>
          <a:p>
            <a:r>
              <a:rPr lang="en-CA"/>
              <a:t>-Bursaries are given due to financial need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66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4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</a:t>
            </a:r>
            <a:r>
              <a:rPr lang="en-CA">
                <a:hlinkClick r:id="rId3"/>
              </a:rPr>
              <a:t>www.sjconline.ca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1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-The next page will have a list of applications on it</a:t>
            </a:r>
            <a:endParaRPr lang="en-US"/>
          </a:p>
          <a:p>
            <a:r>
              <a:rPr lang="en-CA"/>
              <a:t>-Download, complete and submit to Student Services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8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-Ontario Student Assistance Program – Government Loan</a:t>
            </a:r>
            <a:endParaRPr lang="en-US" dirty="0"/>
          </a:p>
          <a:p>
            <a:r>
              <a:rPr lang="en-CA" dirty="0"/>
              <a:t>-You can do a calculation in the spring</a:t>
            </a:r>
            <a:endParaRPr lang="en-CA" dirty="0">
              <a:cs typeface="Calibri"/>
            </a:endParaRPr>
          </a:p>
          <a:p>
            <a:r>
              <a:rPr lang="en-CA" dirty="0"/>
              <a:t>-You will need an acceptance in order to get the funds 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5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-One destination after High School may be an Apprenticeship where you connect with an employer and work and go to school to get your Trade qualifications</a:t>
            </a:r>
            <a:endParaRPr lang="en-US"/>
          </a:p>
          <a:p>
            <a:r>
              <a:rPr lang="en-CA"/>
              <a:t>-Connect with the Co-op Department for more details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8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-One destination after High School may be to go directly to work</a:t>
            </a:r>
            <a:endParaRPr lang="en-US"/>
          </a:p>
          <a:p>
            <a:r>
              <a:rPr lang="en-CA"/>
              <a:t>-Connect with the Co-Op Department for more details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3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-Review your status sheet and ask your counsellor if you are unsure if you need anything for Graduation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37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-People around you can help give you ideas about potential post secondary destinations</a:t>
            </a:r>
            <a:endParaRPr lang="en-US"/>
          </a:p>
          <a:p>
            <a:r>
              <a:rPr lang="en-CA"/>
              <a:t>-Make the best decision for YOU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8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-This year there will be few in person presentations</a:t>
            </a:r>
            <a:endParaRPr lang="en-US" dirty="0"/>
          </a:p>
          <a:p>
            <a:r>
              <a:rPr lang="en-CA" dirty="0"/>
              <a:t>-Visit post secondary school websites</a:t>
            </a:r>
            <a:endParaRPr lang="en-CA" dirty="0">
              <a:cs typeface="Calibri"/>
            </a:endParaRPr>
          </a:p>
          <a:p>
            <a:r>
              <a:rPr lang="en-CA" dirty="0"/>
              <a:t>-We post virtual presentations and viewbooks on </a:t>
            </a:r>
            <a:r>
              <a:rPr lang="en-CA" dirty="0">
                <a:hlinkClick r:id="rId3"/>
              </a:rPr>
              <a:t>www.sjconline.ca</a:t>
            </a:r>
            <a:r>
              <a:rPr lang="en-CA" dirty="0"/>
              <a:t> – Student Services</a:t>
            </a:r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4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5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Do your research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22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-Never say that you can’t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80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-Make a plan and adjust as needed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06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-Take your time</a:t>
            </a:r>
            <a:endParaRPr lang="en-US"/>
          </a:p>
          <a:p>
            <a:r>
              <a:rPr lang="en-CA"/>
              <a:t>-You do not have to complete all of your goals in one year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787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-Is a Post-Grad year at SJC for you?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1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42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5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Sign up for the Graduation remind app, and view Twitter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99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41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95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cs typeface="Calibri"/>
              </a:rPr>
              <a:t>- Please provide an accurate height so your grad gown is the appropriate length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27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-Use your legal name on your birth certificate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42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4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90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-Credit information is found on your status sheet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35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5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7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65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86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390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73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01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21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-Need to have 40 or more hours in Community Involvement Hours box</a:t>
            </a:r>
            <a:endParaRPr lang="en-US"/>
          </a:p>
          <a:p>
            <a:r>
              <a:rPr lang="en-CA"/>
              <a:t>-Should say successfully complete in English in Ontario School Literacy Req box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97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-Look at your board e mail regularly. This is how we communicate with you.</a:t>
            </a:r>
            <a:endParaRPr lang="en-US"/>
          </a:p>
          <a:p>
            <a:r>
              <a:rPr lang="en-CA"/>
              <a:t>-E mail is not texting.  Use proper sentences, be polite, make a good first impression</a:t>
            </a:r>
            <a:endParaRPr lang="en-CA">
              <a:cs typeface="Calibri"/>
            </a:endParaRPr>
          </a:p>
          <a:p>
            <a:r>
              <a:rPr lang="en-CA"/>
              <a:t>-Leave clear, detailed messages on the phone with your name and phone number stated clearly</a:t>
            </a:r>
            <a:endParaRPr lang="en-CA">
              <a:cs typeface="Calibri"/>
            </a:endParaRPr>
          </a:p>
          <a:p>
            <a:r>
              <a:rPr lang="en-CA"/>
              <a:t>-Make sure forms are filled out in detail so the reader knows exactly what you want</a:t>
            </a:r>
            <a:endParaRPr lang="en-CA">
              <a:cs typeface="Calibri"/>
            </a:endParaRPr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Grade 11 Religion meets the requirements of Group 1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Verify your name and address at the top of the Status sheet</a:t>
            </a:r>
            <a:endParaRPr lang="en-US"/>
          </a:p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F546-9ED0-4632-8DEB-D8C2DA9CE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3530"/>
            <a:ext cx="13004800" cy="2821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41800"/>
            <a:ext cx="13004800" cy="1524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LEAVING THE NEST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9280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7322"/>
            <a:ext cx="13004800" cy="2553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COMMUNITY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5056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40 HOURS </a:t>
            </a:r>
            <a:r>
              <a:rPr lang="en-US" sz="6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COMPLETED AND </a:t>
            </a:r>
            <a:endParaRPr lang="en-US" sz="600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6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SUBMITTED BY JANUARY </a:t>
            </a:r>
            <a:r>
              <a:rPr lang="en-US" sz="6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31, 2023</a:t>
            </a:r>
            <a:endParaRPr lang="en-US" sz="6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ccbarr - https://www.flickr.com/photos/30458688@N00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4C134A-9B46-4E1F-B567-43387DF9B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5" t="7117" r="20117"/>
          <a:stretch/>
        </p:blipFill>
        <p:spPr>
          <a:xfrm>
            <a:off x="1397000" y="2554445"/>
            <a:ext cx="9855200" cy="693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F7F14-6E9D-46F4-A707-4E5A3BC8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" y="0"/>
            <a:ext cx="13003895" cy="2554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F13C2E-D3F3-4EA5-8598-31C2DD6729DB}"/>
              </a:ext>
            </a:extLst>
          </p:cNvPr>
          <p:cNvSpPr txBox="1"/>
          <p:nvPr/>
        </p:nvSpPr>
        <p:spPr>
          <a:xfrm>
            <a:off x="101600" y="766683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WHERE TO FIND THE FORM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E0FD03-558A-42B8-858A-D8E9196CC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0" y="2217656"/>
            <a:ext cx="1274174" cy="11034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98577B-68B9-4B0B-99BD-DA4EA63BD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609" y="3886200"/>
            <a:ext cx="127417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6F7F14-6E9D-46F4-A707-4E5A3BC8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" y="0"/>
            <a:ext cx="13003895" cy="2554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F13C2E-D3F3-4EA5-8598-31C2DD6729DB}"/>
              </a:ext>
            </a:extLst>
          </p:cNvPr>
          <p:cNvSpPr txBox="1"/>
          <p:nvPr/>
        </p:nvSpPr>
        <p:spPr>
          <a:xfrm>
            <a:off x="101600" y="766683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WHERE TO FIND THE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F2604-9195-4DC3-86BC-DE234D52B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1" t="7117" r="20703"/>
          <a:stretch/>
        </p:blipFill>
        <p:spPr>
          <a:xfrm>
            <a:off x="2082800" y="2551133"/>
            <a:ext cx="8153400" cy="705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98577B-68B9-4B0B-99BD-DA4EA63BD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0" y="5715000"/>
            <a:ext cx="127417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2AFE-8036-422A-905D-BF3898B0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E000-AE5A-4542-B92A-3CA0F172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9F802-F9F1-4941-B53D-A1EC5CDD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7" y="0"/>
            <a:ext cx="12859286" cy="97536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88E1574-E573-4D31-9F2B-3B6AA0B30A8F}"/>
              </a:ext>
            </a:extLst>
          </p:cNvPr>
          <p:cNvSpPr/>
          <p:nvPr/>
        </p:nvSpPr>
        <p:spPr>
          <a:xfrm rot="3124263">
            <a:off x="2383949" y="7171150"/>
            <a:ext cx="609600" cy="1447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3F30F-0981-402A-860D-5C702B6FE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7343314"/>
            <a:ext cx="1274174" cy="1103472"/>
          </a:xfrm>
          <a:prstGeom prst="rect">
            <a:avLst/>
          </a:prstGeom>
        </p:spPr>
      </p:pic>
      <p:sp>
        <p:nvSpPr>
          <p:cNvPr id="11" name="Star: 16 Points 10">
            <a:extLst>
              <a:ext uri="{FF2B5EF4-FFF2-40B4-BE49-F238E27FC236}">
                <a16:creationId xmlns:a16="http://schemas.microsoft.com/office/drawing/2014/main" id="{DA5620EE-ACD1-4AFF-B421-7D9E8791FDDE}"/>
              </a:ext>
            </a:extLst>
          </p:cNvPr>
          <p:cNvSpPr/>
          <p:nvPr/>
        </p:nvSpPr>
        <p:spPr>
          <a:xfrm>
            <a:off x="3478168" y="3736782"/>
            <a:ext cx="4993467" cy="4562699"/>
          </a:xfrm>
          <a:prstGeom prst="star16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800" b="1">
                <a:solidFill>
                  <a:schemeClr val="tx1"/>
                </a:solidFill>
              </a:rPr>
              <a:t>YOU DO NOT HAVE TO HAVE A SUPERVISOR'S SIGNATURE</a:t>
            </a:r>
          </a:p>
        </p:txBody>
      </p:sp>
    </p:spTree>
    <p:extLst>
      <p:ext uri="{BB962C8B-B14F-4D97-AF65-F5344CB8AC3E}">
        <p14:creationId xmlns:p14="http://schemas.microsoft.com/office/powerpoint/2010/main" val="46142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21F05-2F5A-4D98-8FD4-9DF9DED38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9" t="19787" r="19531" b="1268"/>
          <a:stretch/>
        </p:blipFill>
        <p:spPr>
          <a:xfrm>
            <a:off x="0" y="0"/>
            <a:ext cx="13004800" cy="99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5946"/>
            <a:ext cx="13004800" cy="3358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13004800" cy="2011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LITERACY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7728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OR TAKE GRADE 12 OLC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ginnerobot - http://www.flickr.com/photos/78011127@N00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0768"/>
            <a:ext cx="13004800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13004800" cy="548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THIS INFO CAN BE FOUND ON EVERY REPORT CARD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x Addiction | Being a Beautiful M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0" y="2819400"/>
            <a:ext cx="6664138" cy="566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634245"/>
            <a:ext cx="1118616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 Disclosure Applies to You!</a:t>
            </a:r>
          </a:p>
        </p:txBody>
      </p:sp>
      <p:pic>
        <p:nvPicPr>
          <p:cNvPr id="5" name="Picture 4" descr="The IPKat: If innovation is the tonic, what's the gin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209800"/>
            <a:ext cx="3657600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438" y="6922169"/>
            <a:ext cx="664816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Five days after mid term report cards are distributed.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DATES: 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SEMESTER 1 – NOVEMBER 28, 2022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</a:rPr>
              <a:t>SEMESTER 2 – MAY 15, 2023</a:t>
            </a:r>
          </a:p>
        </p:txBody>
      </p:sp>
    </p:spTree>
    <p:extLst>
      <p:ext uri="{BB962C8B-B14F-4D97-AF65-F5344CB8AC3E}">
        <p14:creationId xmlns:p14="http://schemas.microsoft.com/office/powerpoint/2010/main" val="46923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1378"/>
            <a:ext cx="13004800" cy="148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18688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IT IS THE RESPONSIBILITY OF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77208"/>
            <a:ext cx="13004800" cy="487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to make sure you have pre-requisites for post-secondary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92320"/>
            <a:ext cx="13004800" cy="67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22800"/>
            <a:ext cx="13004800" cy="609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TYPE OF PROGRAM, SIZE OF SCHOOL, TUITION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0426"/>
            <a:ext cx="13004800" cy="268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92600"/>
            <a:ext cx="13004800" cy="14020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WE GAVE YOU A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2168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YOUR JOB IS TO FILL 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810"/>
            <a:ext cx="13004800" cy="2151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6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UNIVERSITY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43880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8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Six</a:t>
            </a:r>
            <a:r>
              <a:rPr lang="en-US" sz="4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4U</a:t>
            </a:r>
            <a:r>
              <a:rPr lang="en-US" sz="4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OR </a:t>
            </a:r>
            <a:r>
              <a:rPr lang="en-US" sz="48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4M </a:t>
            </a:r>
            <a:r>
              <a:rPr lang="en-US" sz="4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Grade 12 </a:t>
            </a:r>
            <a:r>
              <a:rPr lang="en-US" sz="48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Courses</a:t>
            </a:r>
            <a:endParaRPr lang="en-US" sz="4800" b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4800" b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FFFF00"/>
                </a:highlight>
                <a:latin typeface="Calibri"/>
              </a:rPr>
              <a:t>INCLUDING PRE-REQUISITES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6912"/>
            <a:ext cx="13004800" cy="1186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MCMASTER 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855456"/>
            <a:ext cx="13004800" cy="609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ENG4U1, MHF4U1,MCV4U1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3946"/>
            <a:ext cx="13004800" cy="1681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704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BROCK PHYSICAL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72760"/>
            <a:ext cx="13004800" cy="4267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2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ENG4U, SBI4U, One 4U Math
Strongly Recommended </a:t>
            </a:r>
            <a:r>
              <a:rPr lang="en-US" sz="28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</a:t>
            </a:r>
            <a:r>
              <a:rPr lang="en-US" sz="2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ubject: PSK4U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822" y="2485591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WESTERN MEDICAL SCIENCES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913" y="3786499"/>
            <a:ext cx="13004800" cy="3657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2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ENG4U
MCV4U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SBI4U</a:t>
            </a:r>
            <a:r>
              <a:rPr lang="en-US" sz="2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SCH4U</a:t>
            </a:r>
          </a:p>
          <a:p>
            <a:pPr algn="l"/>
            <a:r>
              <a:rPr lang="en-US" sz="2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Strongly Recommended: SPH4U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3200"/>
            <a:ext cx="130048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NOVEMBER 7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PERIOD 2 in the CAFETERIA</a:t>
            </a:r>
            <a:endParaRPr lang="en-US" sz="40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UNIVERSITY APPLICATION</a:t>
            </a:r>
            <a:r>
              <a:rPr lang="en-US" sz="6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WORKSHOP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2112"/>
            <a:ext cx="13004800" cy="1833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1" y="2364409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UNIVERSITY EQUAL CONSIDERATION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41209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January </a:t>
            </a:r>
            <a:r>
              <a:rPr lang="en-US" sz="6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12, 2023</a:t>
            </a:r>
            <a:endParaRPr lang="en-US" sz="6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2906"/>
            <a:ext cx="13004800" cy="3693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2620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DIPLOMA AND ONLY </a:t>
            </a:r>
            <a:r>
              <a:rPr lang="en-US" sz="52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PRE-REQUISITES</a:t>
            </a:r>
            <a:endParaRPr lang="en-US" sz="5200" b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4218"/>
            <a:ext cx="13004800" cy="2419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94200"/>
            <a:ext cx="13004800" cy="1158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MOHAWK COLLEGE CYC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7944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ANY GRADE 12 ENGLISH(U/C)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162"/>
            <a:ext cx="13004800" cy="2218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18000"/>
            <a:ext cx="13004800" cy="13411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FANSHAWE 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86120"/>
            <a:ext cx="13004800" cy="548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</a:t>
            </a:r>
            <a:r>
              <a:rPr lang="en-US" sz="3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rade 12 </a:t>
            </a:r>
            <a:r>
              <a:rPr lang="en-US" sz="3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</a:t>
            </a:r>
            <a:r>
              <a:rPr lang="en-US" sz="3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nglish [U/</a:t>
            </a:r>
            <a:r>
              <a:rPr lang="en-US" sz="3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</a:t>
            </a:r>
            <a:r>
              <a:rPr lang="en-US" sz="3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] and any Grade 11 or 12 Math[</a:t>
            </a:r>
            <a:r>
              <a:rPr lang="en-US" sz="3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M/U/C</a:t>
            </a:r>
            <a:r>
              <a:rPr lang="en-US" sz="3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4906"/>
            <a:ext cx="13004800" cy="3774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4660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COLLEGE APPLICATION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608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8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NOVEMBER 15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PERIOD 1 in the LIBRARY</a:t>
            </a:r>
            <a:endParaRPr lang="en-US" sz="44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3194"/>
            <a:ext cx="13004800" cy="1614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4660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IT IS THE STUDENT'S RESPONSIBILITY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6080"/>
            <a:ext cx="13004800" cy="548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TO BE AWARE OF DUE DATES AND PRESENTATIONS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6458"/>
            <a:ext cx="13004800" cy="208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21200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COLLEGE EQUAL CONSIDERATION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0164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FEBRUARY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8658"/>
            <a:ext cx="13004800" cy="208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COLLEGE ACCEPTANCE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50560"/>
            <a:ext cx="13004800" cy="487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equal consideration date until waitlists are established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6288"/>
            <a:ext cx="13004800" cy="1274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94200"/>
            <a:ext cx="13004800" cy="1158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SCHOLARSHIP/BURSARIES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4050"/>
            <a:ext cx="13004800" cy="181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4660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IT IS THE STUDENT'S  RESPONSIBILITY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6080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to apply for all scholarships and bursaries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04" t="9375" r="13689" b="5208"/>
          <a:stretch/>
        </p:blipFill>
        <p:spPr>
          <a:xfrm>
            <a:off x="35339" y="699273"/>
            <a:ext cx="12999655" cy="8527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3184"/>
            <a:ext cx="13004800" cy="11399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55200" y="1479429"/>
            <a:ext cx="22860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528129">
            <a:off x="6428500" y="691462"/>
            <a:ext cx="2133600" cy="49107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445000"/>
            <a:ext cx="13004800" cy="1036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THEY ARE ON THE WEBSITE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78C9F-AEDC-414E-BB7E-48DC0DB1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9" y="227513"/>
            <a:ext cx="10972800" cy="9298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87" y="1295400"/>
            <a:ext cx="13004800" cy="1475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1" y="1295400"/>
            <a:ext cx="13004800" cy="1874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DOWN THE LEFT SIDE</a:t>
            </a:r>
          </a:p>
        </p:txBody>
      </p:sp>
      <p:sp>
        <p:nvSpPr>
          <p:cNvPr id="7" name="Oval 6"/>
          <p:cNvSpPr/>
          <p:nvPr/>
        </p:nvSpPr>
        <p:spPr>
          <a:xfrm>
            <a:off x="828260" y="6172200"/>
            <a:ext cx="22860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796648">
            <a:off x="3761777" y="2157086"/>
            <a:ext cx="2133600" cy="49107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02"/>
          <a:stretch/>
        </p:blipFill>
        <p:spPr>
          <a:xfrm>
            <a:off x="0" y="0"/>
            <a:ext cx="13004800" cy="974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56590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OSAP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</a:t>
            </a:r>
            <a:r>
              <a:rPr lang="en-US" sz="800" b="1" err="1">
                <a:solidFill>
                  <a:srgbClr val="FFFFFF"/>
                </a:solidFill>
                <a:latin typeface="Calibri"/>
              </a:rPr>
              <a:t>zingbot</a:t>
            </a:r>
            <a:r>
              <a:rPr lang="en-US" sz="800" b="1">
                <a:solidFill>
                  <a:srgbClr val="FFFFFF"/>
                </a:solidFill>
                <a:latin typeface="Calibri"/>
              </a:rPr>
              <a:t> - https://www.flickr.com/photos/97888103@N00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B3835-FFEA-D496-7179-A6C00BA47162}"/>
              </a:ext>
            </a:extLst>
          </p:cNvPr>
          <p:cNvSpPr txBox="1"/>
          <p:nvPr/>
        </p:nvSpPr>
        <p:spPr>
          <a:xfrm>
            <a:off x="626194" y="8500556"/>
            <a:ext cx="115357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https://www.ontario.ca/page/how-apply-osap#section-0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7152"/>
            <a:ext cx="13004800" cy="1743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16400"/>
            <a:ext cx="13004800" cy="1584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APPRENTICESHIPS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4048"/>
            <a:ext cx="13004800" cy="16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DIRECTLY TO WORK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NEXT STEPS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6272"/>
            <a:ext cx="13004800" cy="1227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487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IT IS THE RESPONSIBILITY OF STUDENTS AND PARENTS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804656"/>
            <a:ext cx="13004800" cy="670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To make sure you have grad requirements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5424"/>
            <a:ext cx="13004800" cy="804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0"/>
            <a:ext cx="13004800" cy="7315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TALK TO PARENTS, TEACHERS, FRIENDS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Senthil </a:t>
            </a:r>
            <a:r>
              <a:rPr lang="en-US" sz="800" b="1" err="1">
                <a:solidFill>
                  <a:srgbClr val="FFFFFF"/>
                </a:solidFill>
                <a:latin typeface="Calibri"/>
              </a:rPr>
              <a:t>Prabu.S</a:t>
            </a:r>
            <a:r>
              <a:rPr lang="en-US" sz="800" b="1">
                <a:solidFill>
                  <a:srgbClr val="FFFFFF"/>
                </a:solidFill>
                <a:latin typeface="Calibri"/>
              </a:rPr>
              <a:t> - https://www.flickr.com/photos/73839719@N00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32128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58"/>
            <a:ext cx="13004800" cy="2527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219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UNIVERSITY and COLLEGE</a:t>
            </a:r>
            <a:endParaRPr lang="en-US" dirty="0"/>
          </a:p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PRESENTATIONS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</a:rPr>
              <a:t>SIGN UP IN STUDENT SERVICES</a:t>
            </a:r>
            <a:endParaRPr lang="en-US" sz="6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904"/>
            <a:ext cx="13004800" cy="1150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148" y="893130"/>
            <a:ext cx="13004800" cy="1219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PRESENTATIONS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</a:t>
            </a:r>
            <a:r>
              <a:rPr lang="en-US" sz="800" b="1" err="1">
                <a:solidFill>
                  <a:srgbClr val="FFFFFF"/>
                </a:solidFill>
                <a:latin typeface="Calibri"/>
              </a:rPr>
              <a:t>mariskar</a:t>
            </a:r>
            <a:r>
              <a:rPr lang="en-US" sz="800" b="1">
                <a:solidFill>
                  <a:srgbClr val="FFFFFF"/>
                </a:solidFill>
                <a:latin typeface="Calibri"/>
              </a:rPr>
              <a:t> - http://www.flickr.com/photos/74662864@N00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82542-D70C-48A9-91F4-2C0692B44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962" y="3276600"/>
            <a:ext cx="8210286" cy="190982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7BBDB5A-C39A-2EFA-0521-C05EC0C06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765" y="5499279"/>
            <a:ext cx="8202762" cy="28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0" y="1143000"/>
            <a:ext cx="13004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4648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 lang="en-CA" sz="3200" b="1">
              <a:solidFill>
                <a:schemeClr val="bg1"/>
              </a:solidFill>
            </a:endParaRPr>
          </a:p>
          <a:p>
            <a:pPr algn="ctr"/>
            <a:endParaRPr lang="en-CA" sz="3200" b="1">
              <a:solidFill>
                <a:schemeClr val="bg1"/>
              </a:solidFill>
            </a:endParaRPr>
          </a:p>
          <a:p>
            <a:pPr algn="ctr"/>
            <a:r>
              <a:rPr lang="en-CA" sz="6600" b="1">
                <a:solidFill>
                  <a:schemeClr val="bg1"/>
                </a:solidFill>
              </a:rPr>
              <a:t>ONTARIOUNIVERSITIESINFO.CA</a:t>
            </a:r>
          </a:p>
          <a:p>
            <a:pPr algn="ctr"/>
            <a:r>
              <a:rPr lang="en-US" sz="6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ONTARIOCOLLEGES.CA</a:t>
            </a:r>
            <a:endParaRPr lang="en-US" sz="6600" b="1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n-US" sz="6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APPRENTICESEARCH.COM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CHECK OUT THESE WEBSITES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DREAM BIG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19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PLAN WISELY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</a:t>
            </a:r>
            <a:r>
              <a:rPr lang="en-US" sz="800" b="1" err="1">
                <a:solidFill>
                  <a:srgbClr val="FFFFFF"/>
                </a:solidFill>
                <a:latin typeface="Calibri"/>
              </a:rPr>
              <a:t>roberthuffstutter</a:t>
            </a:r>
            <a:r>
              <a:rPr lang="en-US" sz="800" b="1">
                <a:solidFill>
                  <a:srgbClr val="FFFFFF"/>
                </a:solidFill>
                <a:latin typeface="Calibri"/>
              </a:rPr>
              <a:t> - https://www.flickr.com/photos/29528454@N04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2496"/>
            <a:ext cx="13004800" cy="154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92600"/>
            <a:ext cx="13004800" cy="14020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LIFE IS NOT A SPRINT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9392"/>
            <a:ext cx="13004800" cy="1408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YOU CAN COME BACK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8074"/>
            <a:ext cx="13004800" cy="2620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GET GOOD MARKS!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57240"/>
            <a:ext cx="13004800" cy="7924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DO NOT ASK TEACHERS FOR MARKS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568"/>
            <a:ext cx="13004800" cy="2279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13200"/>
            <a:ext cx="13004800" cy="2072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GRADUATION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2A6221E-9915-4F3E-B4B7-41C96DFB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686"/>
            <a:ext cx="5701731" cy="9765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A02F0C-9692-43D0-B52E-D0919AFA67D8}"/>
              </a:ext>
            </a:extLst>
          </p:cNvPr>
          <p:cNvSpPr txBox="1"/>
          <p:nvPr/>
        </p:nvSpPr>
        <p:spPr>
          <a:xfrm>
            <a:off x="0" y="1358709"/>
            <a:ext cx="5693644" cy="1079691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GRAD</a:t>
            </a:r>
          </a:p>
          <a:p>
            <a:pPr algn="ctr"/>
            <a:r>
              <a:rPr lang="en-US" sz="96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REMIND</a:t>
            </a:r>
          </a:p>
          <a:p>
            <a:pPr algn="ctr"/>
            <a:endParaRPr lang="en-US" sz="9600" b="1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n-US" sz="8000" b="1" i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SIGN UP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FDC1C2-72BE-61AC-BFF2-8E7B9317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46" y="108110"/>
            <a:ext cx="7180372" cy="95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2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40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402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4020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GRAD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</a:t>
            </a:r>
            <a:r>
              <a:rPr lang="en-US" sz="800" b="1" err="1">
                <a:solidFill>
                  <a:srgbClr val="FFFFFF"/>
                </a:solidFill>
                <a:latin typeface="Calibri"/>
              </a:rPr>
              <a:t>ssstok</a:t>
            </a:r>
            <a:r>
              <a:rPr lang="en-US" sz="800" b="1">
                <a:solidFill>
                  <a:srgbClr val="FFFFFF"/>
                </a:solidFill>
                <a:latin typeface="Calibri"/>
              </a:rPr>
              <a:t> - https://www.flickr.com/photos/54639028@N00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0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02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4020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GRAD APPLICATION</a:t>
            </a:r>
          </a:p>
        </p:txBody>
      </p:sp>
      <p:pic>
        <p:nvPicPr>
          <p:cNvPr id="2" name="Picture 6" descr="Text, email&#10;&#10;Description automatically generated">
            <a:extLst>
              <a:ext uri="{FF2B5EF4-FFF2-40B4-BE49-F238E27FC236}">
                <a16:creationId xmlns:a16="http://schemas.microsoft.com/office/drawing/2014/main" id="{D2026A47-6502-E753-7624-A5F4FC475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35" y="1511938"/>
            <a:ext cx="11699335" cy="780328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, email&#10;&#10;Description automatically generated">
            <a:extLst>
              <a:ext uri="{FF2B5EF4-FFF2-40B4-BE49-F238E27FC236}">
                <a16:creationId xmlns:a16="http://schemas.microsoft.com/office/drawing/2014/main" id="{ED51C49D-0636-5A29-FD96-34717419B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31" y="215556"/>
            <a:ext cx="11106349" cy="7292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05344"/>
            <a:ext cx="13004800" cy="2048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05344"/>
            <a:ext cx="13004800" cy="2048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32192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HEIGHT </a:t>
            </a:r>
            <a:r>
              <a:rPr lang="en-US" sz="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(FOR YOUR GOWN)</a:t>
            </a:r>
            <a:endParaRPr lang="en-US" sz="3200">
              <a:cs typeface="Calibri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AF43882-FCDB-4CDA-BCB3-74C304BBFAB2}"/>
              </a:ext>
            </a:extLst>
          </p:cNvPr>
          <p:cNvSpPr/>
          <p:nvPr/>
        </p:nvSpPr>
        <p:spPr>
          <a:xfrm>
            <a:off x="10922000" y="1463729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1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ext, email&#10;&#10;Description automatically generated">
            <a:extLst>
              <a:ext uri="{FF2B5EF4-FFF2-40B4-BE49-F238E27FC236}">
                <a16:creationId xmlns:a16="http://schemas.microsoft.com/office/drawing/2014/main" id="{25201CB0-B3A0-AF19-4969-444473C4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3" y="174790"/>
            <a:ext cx="11208588" cy="7373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05344"/>
            <a:ext cx="13004800" cy="2048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05344"/>
            <a:ext cx="13004800" cy="2048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32192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LEGAL NAME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208877E-D04B-4159-9F72-BE4FDD477504}"/>
              </a:ext>
            </a:extLst>
          </p:cNvPr>
          <p:cNvSpPr/>
          <p:nvPr/>
        </p:nvSpPr>
        <p:spPr>
          <a:xfrm rot="-2640000">
            <a:off x="4000948" y="2537418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6DBDF19-D7DB-4FEB-B3EF-C5B60FDB6DF2}"/>
              </a:ext>
            </a:extLst>
          </p:cNvPr>
          <p:cNvSpPr/>
          <p:nvPr/>
        </p:nvSpPr>
        <p:spPr>
          <a:xfrm rot="-2640000">
            <a:off x="7356227" y="2537418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AF43882-FCDB-4CDA-BCB3-74C304BBFAB2}"/>
              </a:ext>
            </a:extLst>
          </p:cNvPr>
          <p:cNvSpPr/>
          <p:nvPr/>
        </p:nvSpPr>
        <p:spPr>
          <a:xfrm rot="-2640000">
            <a:off x="10427261" y="2537418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, email&#10;&#10;Description automatically generated">
            <a:extLst>
              <a:ext uri="{FF2B5EF4-FFF2-40B4-BE49-F238E27FC236}">
                <a16:creationId xmlns:a16="http://schemas.microsoft.com/office/drawing/2014/main" id="{36593FBB-1553-3080-233A-3D23C525D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89" y="2579965"/>
            <a:ext cx="10288437" cy="682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ADDRESS</a:t>
            </a:r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5CA9DBE2-35B6-4EC6-BE0E-5C91E9A2421B}"/>
              </a:ext>
            </a:extLst>
          </p:cNvPr>
          <p:cNvSpPr/>
          <p:nvPr/>
        </p:nvSpPr>
        <p:spPr>
          <a:xfrm rot="18960000">
            <a:off x="10765609" y="6195017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53C3B4-487D-4F50-8FD1-BECA91445B1E}"/>
              </a:ext>
            </a:extLst>
          </p:cNvPr>
          <p:cNvSpPr/>
          <p:nvPr/>
        </p:nvSpPr>
        <p:spPr>
          <a:xfrm rot="18960000">
            <a:off x="7850570" y="6271220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6B91B0B-C5E2-47DB-A802-307819D21096}"/>
              </a:ext>
            </a:extLst>
          </p:cNvPr>
          <p:cNvSpPr/>
          <p:nvPr/>
        </p:nvSpPr>
        <p:spPr>
          <a:xfrm rot="18960000">
            <a:off x="4648609" y="6195019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633401C4-EF34-C586-33A4-0E25F1DA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9" y="2431995"/>
            <a:ext cx="12517247" cy="4115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67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670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WOULD YOU LIKE TO BE IN THE CEREMONY?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WOULD YOU LIKE PHOTOS?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36246CC-4F25-4909-86A9-2B882973BFA1}"/>
              </a:ext>
            </a:extLst>
          </p:cNvPr>
          <p:cNvSpPr/>
          <p:nvPr/>
        </p:nvSpPr>
        <p:spPr>
          <a:xfrm rot="8100000">
            <a:off x="841018" y="865629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94AB5C2-F742-47CA-B0AA-5F75C22AA17C}"/>
              </a:ext>
            </a:extLst>
          </p:cNvPr>
          <p:cNvSpPr/>
          <p:nvPr/>
        </p:nvSpPr>
        <p:spPr>
          <a:xfrm rot="2460000">
            <a:off x="867100" y="6087861"/>
            <a:ext cx="767843" cy="173786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C8C9B3-CCA6-2A9A-F489-9FA68DE0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5" y="1406022"/>
            <a:ext cx="12210530" cy="6928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6272"/>
            <a:ext cx="13004800" cy="1227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GRAD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804656"/>
            <a:ext cx="13004800" cy="670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  <a:cs typeface="Calibri"/>
              </a:rPr>
              <a:t>ACKNOWLEDGEMENT</a:t>
            </a:r>
            <a:endParaRPr lang="en-US" sz="44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0AF9A-1A90-46EA-9DF7-14267E94E0E9}"/>
              </a:ext>
            </a:extLst>
          </p:cNvPr>
          <p:cNvSpPr/>
          <p:nvPr/>
        </p:nvSpPr>
        <p:spPr>
          <a:xfrm>
            <a:off x="4448151" y="3859515"/>
            <a:ext cx="1527656" cy="9130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FEDBD3-EBD2-4512-BF52-5F8142DC4A90}"/>
              </a:ext>
            </a:extLst>
          </p:cNvPr>
          <p:cNvSpPr/>
          <p:nvPr/>
        </p:nvSpPr>
        <p:spPr>
          <a:xfrm>
            <a:off x="478182" y="6614511"/>
            <a:ext cx="7498413" cy="19149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46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IMPORTANT DATES</a:t>
            </a:r>
          </a:p>
        </p:txBody>
      </p:sp>
      <p:pic>
        <p:nvPicPr>
          <p:cNvPr id="2" name="Picture 5" descr="Table&#10;&#10;Description automatically generated">
            <a:extLst>
              <a:ext uri="{FF2B5EF4-FFF2-40B4-BE49-F238E27FC236}">
                <a16:creationId xmlns:a16="http://schemas.microsoft.com/office/drawing/2014/main" id="{5F4A2B4C-D33B-4DCD-2875-B4080B1B1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87" y="1467403"/>
            <a:ext cx="11453962" cy="8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9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6084"/>
            <a:ext cx="13004800" cy="3990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24423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COMPLETE </a:t>
            </a:r>
            <a:endParaRPr lang="en-US"/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GRAD APPLICATION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ONLINE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BY OCTOBER 31, 2022</a:t>
            </a:r>
            <a:endParaRPr lang="en-US" sz="5400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8478" y="7156422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SEE COUNSELLOR AFTER IF </a:t>
            </a:r>
            <a:r>
              <a:rPr lang="en-US" sz="5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YOU HAVE</a:t>
            </a:r>
            <a:endParaRPr lang="en-US"/>
          </a:p>
          <a:p>
            <a:pPr algn="ctr"/>
            <a:r>
              <a:rPr lang="en-US" sz="56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 QUESTIONS OR CONCERNS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2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95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9507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18 Compulsory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12 Elective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43" y="1556234"/>
            <a:ext cx="13004800" cy="3990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92677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DATES FOR</a:t>
            </a:r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cs typeface="Calibri"/>
              </a:rPr>
              <a:t>GRAD PHOTOS</a:t>
            </a:r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cs typeface="Calibri"/>
              </a:rPr>
              <a:t>JANUARY 10-20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30804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GRAD FEES MUST BE PAID BEFORE</a:t>
            </a:r>
            <a:endParaRPr lang="en-US">
              <a:solidFill>
                <a:srgbClr val="FF0000"/>
              </a:solidFill>
              <a:highlight>
                <a:srgbClr val="C0C0C0"/>
              </a:highlight>
              <a:latin typeface="Calibri"/>
              <a:cs typeface="Calibri"/>
            </a:endParaRPr>
          </a:p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OCTOBER 31 IN ORDER TO RECEIVE </a:t>
            </a:r>
            <a:endParaRPr lang="en-US" sz="5600">
              <a:solidFill>
                <a:srgbClr val="FF0000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highlight>
                <a:srgbClr val="C0C0C0"/>
              </a:highlight>
              <a:latin typeface="Calibri"/>
              <a:cs typeface="Calibri"/>
            </a:endParaRPr>
          </a:p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ONLINE BOOKING INFO FOR GRAD PHOTOS </a:t>
            </a:r>
            <a:endParaRPr lang="en-US" dirty="0">
              <a:solidFill>
                <a:srgbClr val="000000"/>
              </a:solidFill>
              <a:highlight>
                <a:srgbClr val="C0C0C0"/>
              </a:highlight>
              <a:latin typeface="Calibri"/>
            </a:endParaRPr>
          </a:p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7311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43" y="1556234"/>
            <a:ext cx="13004800" cy="3990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92677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DATES FOR</a:t>
            </a:r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cs typeface="Calibri"/>
              </a:rPr>
              <a:t>GRAD PHOTOS</a:t>
            </a:r>
          </a:p>
          <a:p>
            <a:pPr algn="ctr"/>
            <a:r>
              <a:rPr lang="en-US" sz="8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cs typeface="Calibri"/>
              </a:rPr>
              <a:t>JANUARY 10-20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30804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GRAD PHOTOS BOOKED DIRECTLY</a:t>
            </a:r>
            <a:endParaRPr lang="en-US" dirty="0">
              <a:solidFill>
                <a:srgbClr val="000000"/>
              </a:solidFill>
              <a:highlight>
                <a:srgbClr val="C0C0C0"/>
              </a:highlight>
              <a:latin typeface="Calibri"/>
            </a:endParaRPr>
          </a:p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THROUGH EDGE IMAGING BOOKING</a:t>
            </a:r>
            <a:endParaRPr lang="en-US" dirty="0">
              <a:solidFill>
                <a:srgbClr val="000000"/>
              </a:solidFill>
              <a:highlight>
                <a:srgbClr val="C0C0C0"/>
              </a:highlight>
              <a:latin typeface="Calibri"/>
            </a:endParaRPr>
          </a:p>
          <a:p>
            <a:pPr algn="ctr"/>
            <a:r>
              <a:rPr lang="en-US" sz="5600" dirty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highlight>
                  <a:srgbClr val="C0C0C0"/>
                </a:highlight>
                <a:latin typeface="Calibri"/>
              </a:rPr>
              <a:t>SYSTEM </a:t>
            </a:r>
            <a:endParaRPr lang="en-US" dirty="0">
              <a:solidFill>
                <a:srgbClr val="000000"/>
              </a:solidFill>
              <a:highlight>
                <a:srgbClr val="C0C0C0"/>
              </a:highlight>
              <a:latin typeface="Calibri"/>
              <a:cs typeface="Calibri"/>
            </a:endParaRPr>
          </a:p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030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24" t="6633" r="3234" b="3483"/>
          <a:stretch/>
        </p:blipFill>
        <p:spPr>
          <a:xfrm>
            <a:off x="0" y="-1"/>
            <a:ext cx="13004806" cy="9753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8016"/>
            <a:ext cx="13004800" cy="2212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13004800" cy="2011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STATUS SHEET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6912"/>
            <a:ext cx="13004800" cy="1186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CREDITS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855456"/>
            <a:ext cx="13004800" cy="609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MUST HAVE 18 COMPULSORY &amp; 12 ELECTIVES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638" b="-36"/>
          <a:stretch/>
        </p:blipFill>
        <p:spPr>
          <a:xfrm>
            <a:off x="0" y="-426"/>
            <a:ext cx="13004800" cy="96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487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UNDERSTANDING HOW MANY CREDITS YOU HAVE EARNED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COMPULSORY &amp;OPTIONAL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799" b="-48"/>
          <a:stretch/>
        </p:blipFill>
        <p:spPr>
          <a:xfrm>
            <a:off x="0" y="-8735"/>
            <a:ext cx="13004800" cy="9774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7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18 COMPULSORY CREDITS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12 ELECTIVE</a:t>
            </a:r>
          </a:p>
        </p:txBody>
      </p:sp>
      <p:sp>
        <p:nvSpPr>
          <p:cNvPr id="9" name="Down Arrow 8"/>
          <p:cNvSpPr/>
          <p:nvPr/>
        </p:nvSpPr>
        <p:spPr>
          <a:xfrm rot="5400000">
            <a:off x="4520916" y="2589402"/>
            <a:ext cx="10668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94543" y="314801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potential</a:t>
            </a:r>
          </a:p>
        </p:txBody>
      </p:sp>
      <p:sp>
        <p:nvSpPr>
          <p:cNvPr id="13" name="Down Arrow 8">
            <a:extLst>
              <a:ext uri="{FF2B5EF4-FFF2-40B4-BE49-F238E27FC236}">
                <a16:creationId xmlns:a16="http://schemas.microsoft.com/office/drawing/2014/main" id="{5DD6857D-23E0-4ECB-82A7-B308EE8D8DF0}"/>
              </a:ext>
            </a:extLst>
          </p:cNvPr>
          <p:cNvSpPr/>
          <p:nvPr/>
        </p:nvSpPr>
        <p:spPr>
          <a:xfrm rot="-5400000">
            <a:off x="1289050" y="2589401"/>
            <a:ext cx="10668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2200" y="314440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earned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82BBC1-9AA5-4DAB-B4AA-08CD980D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9" b="-48"/>
          <a:stretch/>
        </p:blipFill>
        <p:spPr>
          <a:xfrm>
            <a:off x="0" y="-8735"/>
            <a:ext cx="13004800" cy="9774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2504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POTENTIAL CREDITS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9004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MUST BE</a:t>
            </a:r>
            <a:r>
              <a:rPr lang="en-US" sz="60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 </a:t>
            </a:r>
            <a:r>
              <a:rPr lang="en-US" sz="6000" b="0">
                <a:solidFill>
                  <a:srgbClr val="FF0000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30</a:t>
            </a:r>
            <a:r>
              <a:rPr lang="en-US" sz="600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OR OVER</a:t>
            </a:r>
            <a:endParaRPr lang="en-US" sz="6000" b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E82A91-B048-46E8-AEED-BEEC17BF1CA6}"/>
              </a:ext>
            </a:extLst>
          </p:cNvPr>
          <p:cNvSpPr/>
          <p:nvPr/>
        </p:nvSpPr>
        <p:spPr>
          <a:xfrm>
            <a:off x="3462807" y="7808442"/>
            <a:ext cx="890687" cy="9130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8">
            <a:extLst>
              <a:ext uri="{FF2B5EF4-FFF2-40B4-BE49-F238E27FC236}">
                <a16:creationId xmlns:a16="http://schemas.microsoft.com/office/drawing/2014/main" id="{3F356724-4442-441D-9736-665EE9ABECD9}"/>
              </a:ext>
            </a:extLst>
          </p:cNvPr>
          <p:cNvSpPr/>
          <p:nvPr/>
        </p:nvSpPr>
        <p:spPr>
          <a:xfrm rot="5400000">
            <a:off x="5177454" y="6665170"/>
            <a:ext cx="1610878" cy="299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8E05F-82DD-484A-9FC0-3610A98A2592}"/>
              </a:ext>
            </a:extLst>
          </p:cNvPr>
          <p:cNvSpPr txBox="1"/>
          <p:nvPr/>
        </p:nvSpPr>
        <p:spPr>
          <a:xfrm>
            <a:off x="4984969" y="7975767"/>
            <a:ext cx="23052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MUST BE 30 OR OVER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97"/>
          <a:stretch/>
        </p:blipFill>
        <p:spPr>
          <a:xfrm>
            <a:off x="0" y="-8783"/>
            <a:ext cx="13004800" cy="976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480"/>
            <a:ext cx="13004800" cy="100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426200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GRAD REQUIREMENTS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87" y="0"/>
            <a:ext cx="11637645" cy="97536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B8D51-1240-4C61-B244-F365691B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296" y="4495800"/>
            <a:ext cx="6512207" cy="2888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REMINDERS:</a:t>
            </a:r>
            <a:b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 YOUR BOARD EMAIL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EMAIL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ETIQUETTE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PHONE ETIQUETTE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FILL OUT FORMS IN DETAIL</a:t>
            </a:r>
            <a:b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00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41280"/>
            <a:ext cx="130048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41280"/>
            <a:ext cx="130048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8016"/>
            <a:ext cx="13004800" cy="2212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13004800" cy="2011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STATUS SHEET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672B592F987478ED0E8E0F875D63A" ma:contentTypeVersion="13" ma:contentTypeDescription="Create a new document." ma:contentTypeScope="" ma:versionID="ad3e4f7c24e00419fadecdfdf4fa7036">
  <xsd:schema xmlns:xsd="http://www.w3.org/2001/XMLSchema" xmlns:xs="http://www.w3.org/2001/XMLSchema" xmlns:p="http://schemas.microsoft.com/office/2006/metadata/properties" xmlns:ns3="645c4c39-d216-45eb-9af3-0c82fb8fbbfe" xmlns:ns4="c82a8898-0ab5-4a48-a770-44727bf4afb1" targetNamespace="http://schemas.microsoft.com/office/2006/metadata/properties" ma:root="true" ma:fieldsID="badd5002ad4f010cf26d3fdaa5fed542" ns3:_="" ns4:_="">
    <xsd:import namespace="645c4c39-d216-45eb-9af3-0c82fb8fbbfe"/>
    <xsd:import namespace="c82a8898-0ab5-4a48-a770-44727bf4afb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c4c39-d216-45eb-9af3-0c82fb8fbbfe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a8898-0ab5-4a48-a770-44727bf4af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A1C5F-765F-44D7-AE3E-24C7474F5548}">
  <ds:schemaRefs>
    <ds:schemaRef ds:uri="645c4c39-d216-45eb-9af3-0c82fb8fbbfe"/>
    <ds:schemaRef ds:uri="c82a8898-0ab5-4a48-a770-44727bf4af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F2DFFA-1D80-4128-970A-8F2A3696B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8AFA7-56CC-45E1-8197-D230DE3E2E26}">
  <ds:schemaRefs>
    <ds:schemaRef ds:uri="645c4c39-d216-45eb-9af3-0c82fb8fbbfe"/>
    <ds:schemaRef ds:uri="c82a8898-0ab5-4a48-a770-44727bf4af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1631</Words>
  <Application>Microsoft Office PowerPoint</Application>
  <PresentationFormat>Custom</PresentationFormat>
  <Paragraphs>273</Paragraphs>
  <Slides>68</Slides>
  <Notes>68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REMINDERS:  CHECK YOUR BOARD EMAIL  EMAIL ETIQUETTE PHONE ETIQUETTE  FILL OUT FORMS IN DETAIL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Lynch</dc:creator>
  <cp:lastModifiedBy>Lindsay Ronson</cp:lastModifiedBy>
  <cp:revision>141</cp:revision>
  <cp:lastPrinted>2021-09-22T12:15:58Z</cp:lastPrinted>
  <dcterms:created xsi:type="dcterms:W3CDTF">2020-09-14T18:04:45Z</dcterms:created>
  <dcterms:modified xsi:type="dcterms:W3CDTF">2022-09-21T14:16:20Z</dcterms:modified>
</cp:coreProperties>
</file>