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8"/>
  </p:handoutMasterIdLst>
  <p:sldIdLst>
    <p:sldId id="256" r:id="rId2"/>
    <p:sldId id="262" r:id="rId3"/>
    <p:sldId id="273" r:id="rId4"/>
    <p:sldId id="270" r:id="rId5"/>
    <p:sldId id="271" r:id="rId6"/>
    <p:sldId id="267" r:id="rId7"/>
    <p:sldId id="257" r:id="rId8"/>
    <p:sldId id="265" r:id="rId9"/>
    <p:sldId id="269" r:id="rId10"/>
    <p:sldId id="259" r:id="rId11"/>
    <p:sldId id="268" r:id="rId12"/>
    <p:sldId id="266" r:id="rId13"/>
    <p:sldId id="261" r:id="rId14"/>
    <p:sldId id="274" r:id="rId15"/>
    <p:sldId id="272" r:id="rId16"/>
    <p:sldId id="264"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ay Ronson" initials="LR" lastIdx="1" clrIdx="0">
    <p:extLst>
      <p:ext uri="{19B8F6BF-5375-455C-9EA6-DF929625EA0E}">
        <p15:presenceInfo xmlns:p15="http://schemas.microsoft.com/office/powerpoint/2012/main" userId="S::lronson@bhncdsb.ca::e70eff7f-cf0a-44c5-b3fa-11069a9b26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2" d="100"/>
          <a:sy n="72" d="100"/>
        </p:scale>
        <p:origin x="534" y="5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CA" dirty="0"/>
          </a:p>
        </p:txBody>
      </p:sp>
      <p:sp>
        <p:nvSpPr>
          <p:cNvPr id="3" name="Date Placeholder 2"/>
          <p:cNvSpPr>
            <a:spLocks noGrp="1"/>
          </p:cNvSpPr>
          <p:nvPr>
            <p:ph type="dt" sz="quarter" idx="1"/>
          </p:nvPr>
        </p:nvSpPr>
        <p:spPr>
          <a:xfrm>
            <a:off x="3970939" y="0"/>
            <a:ext cx="3037840" cy="466435"/>
          </a:xfrm>
          <a:prstGeom prst="rect">
            <a:avLst/>
          </a:prstGeom>
        </p:spPr>
        <p:txBody>
          <a:bodyPr vert="horz" lIns="93175" tIns="46587" rIns="93175" bIns="46587" rtlCol="0"/>
          <a:lstStyle>
            <a:lvl1pPr algn="r">
              <a:defRPr sz="1200"/>
            </a:lvl1pPr>
          </a:lstStyle>
          <a:p>
            <a:fld id="{437E97B6-30FD-4ADB-97DA-749020812BCF}" type="datetimeFigureOut">
              <a:rPr lang="en-CA" smtClean="0"/>
              <a:t>2023-10-17</a:t>
            </a:fld>
            <a:endParaRPr lang="en-CA" dirty="0"/>
          </a:p>
        </p:txBody>
      </p:sp>
      <p:sp>
        <p:nvSpPr>
          <p:cNvPr id="4" name="Footer Placeholder 3"/>
          <p:cNvSpPr>
            <a:spLocks noGrp="1"/>
          </p:cNvSpPr>
          <p:nvPr>
            <p:ph type="ftr" sz="quarter" idx="2"/>
          </p:nvPr>
        </p:nvSpPr>
        <p:spPr>
          <a:xfrm>
            <a:off x="0" y="8829968"/>
            <a:ext cx="3037840" cy="466434"/>
          </a:xfrm>
          <a:prstGeom prst="rect">
            <a:avLst/>
          </a:prstGeom>
        </p:spPr>
        <p:txBody>
          <a:bodyPr vert="horz" lIns="93175" tIns="46587" rIns="93175" bIns="46587"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9" y="8829968"/>
            <a:ext cx="3037840" cy="466434"/>
          </a:xfrm>
          <a:prstGeom prst="rect">
            <a:avLst/>
          </a:prstGeom>
        </p:spPr>
        <p:txBody>
          <a:bodyPr vert="horz" lIns="93175" tIns="46587" rIns="93175" bIns="46587" rtlCol="0" anchor="b"/>
          <a:lstStyle>
            <a:lvl1pPr algn="r">
              <a:defRPr sz="1200"/>
            </a:lvl1pPr>
          </a:lstStyle>
          <a:p>
            <a:fld id="{32139AF9-E53D-4501-BFC5-54A73BE1F2B2}" type="slidenum">
              <a:rPr lang="en-CA" smtClean="0"/>
              <a:t>‹#›</a:t>
            </a:fld>
            <a:endParaRPr lang="en-CA" dirty="0"/>
          </a:p>
        </p:txBody>
      </p:sp>
    </p:spTree>
    <p:extLst>
      <p:ext uri="{BB962C8B-B14F-4D97-AF65-F5344CB8AC3E}">
        <p14:creationId xmlns:p14="http://schemas.microsoft.com/office/powerpoint/2010/main" val="6716264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062" y="1051596"/>
            <a:ext cx="8583538" cy="1646302"/>
          </a:xfrm>
        </p:spPr>
        <p:txBody>
          <a:bodyPr/>
          <a:lstStyle/>
          <a:p>
            <a:pPr algn="ctr"/>
            <a:r>
              <a:rPr lang="en-US" dirty="0">
                <a:solidFill>
                  <a:schemeClr val="accent2"/>
                </a:solidFill>
                <a:latin typeface="Aharoni" panose="02010803020104030203" pitchFamily="2" charset="-79"/>
                <a:cs typeface="Aharoni" panose="02010803020104030203" pitchFamily="2" charset="-79"/>
              </a:rPr>
              <a:t>ST. JOHN’S COLLEGE </a:t>
            </a:r>
            <a:br>
              <a:rPr lang="en-US" dirty="0">
                <a:solidFill>
                  <a:schemeClr val="accent2"/>
                </a:solidFill>
                <a:latin typeface="Aharoni" panose="02010803020104030203" pitchFamily="2" charset="-79"/>
                <a:cs typeface="Aharoni" panose="02010803020104030203" pitchFamily="2" charset="-79"/>
              </a:rPr>
            </a:br>
            <a:r>
              <a:rPr lang="en-US" dirty="0">
                <a:solidFill>
                  <a:schemeClr val="accent2"/>
                </a:solidFill>
                <a:latin typeface="Aharoni" panose="02010803020104030203" pitchFamily="2" charset="-79"/>
                <a:cs typeface="Aharoni" panose="02010803020104030203" pitchFamily="2" charset="-79"/>
              </a:rPr>
              <a:t>GRADUATION</a:t>
            </a:r>
            <a:endParaRPr lang="en-CA" dirty="0">
              <a:solidFill>
                <a:schemeClr val="accent2"/>
              </a:solidFill>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933062" y="2880550"/>
            <a:ext cx="7766936" cy="1096899"/>
          </a:xfrm>
        </p:spPr>
        <p:txBody>
          <a:bodyPr>
            <a:normAutofit/>
          </a:bodyPr>
          <a:lstStyle/>
          <a:p>
            <a:pPr algn="ctr"/>
            <a:r>
              <a:rPr lang="en-CA" sz="4400" dirty="0">
                <a:solidFill>
                  <a:schemeClr val="tx1"/>
                </a:solidFill>
                <a:latin typeface="Aharoni" panose="02010803020104030203" pitchFamily="2" charset="-79"/>
                <a:cs typeface="Aharoni" panose="02010803020104030203" pitchFamily="2" charset="-79"/>
              </a:rPr>
              <a:t>JUNE 27, 2024 </a:t>
            </a:r>
          </a:p>
        </p:txBody>
      </p:sp>
      <p:pic>
        <p:nvPicPr>
          <p:cNvPr id="1026" name="Picture 2" descr="Image result for GRADUATION">
            <a:extLst>
              <a:ext uri="{FF2B5EF4-FFF2-40B4-BE49-F238E27FC236}">
                <a16:creationId xmlns:a16="http://schemas.microsoft.com/office/drawing/2014/main" id="{E4D72139-FC26-46AF-AA8E-114941C710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9955" y="3977449"/>
            <a:ext cx="4447822" cy="2368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83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0621" y="326571"/>
            <a:ext cx="9283959" cy="923330"/>
          </a:xfrm>
          <a:prstGeom prst="rect">
            <a:avLst/>
          </a:prstGeom>
          <a:noFill/>
        </p:spPr>
        <p:txBody>
          <a:bodyPr wrap="square" rtlCol="0">
            <a:spAutoFit/>
          </a:bodyPr>
          <a:lstStyle/>
          <a:p>
            <a:pPr algn="ctr"/>
            <a:r>
              <a:rPr lang="en-US" sz="5400" dirty="0">
                <a:solidFill>
                  <a:schemeClr val="accent2">
                    <a:lumMod val="75000"/>
                  </a:schemeClr>
                </a:solidFill>
              </a:rPr>
              <a:t>GRADUATION RETREAT</a:t>
            </a:r>
            <a:endParaRPr lang="en-CA" sz="5400" dirty="0">
              <a:solidFill>
                <a:schemeClr val="accent2">
                  <a:lumMod val="75000"/>
                </a:schemeClr>
              </a:solidFill>
            </a:endParaRPr>
          </a:p>
        </p:txBody>
      </p:sp>
      <p:pic>
        <p:nvPicPr>
          <p:cNvPr id="7" name="Picture 6" descr="A picture containing clipart&#10;&#10;Description generated with very high confidence">
            <a:extLst>
              <a:ext uri="{FF2B5EF4-FFF2-40B4-BE49-F238E27FC236}">
                <a16:creationId xmlns:a16="http://schemas.microsoft.com/office/drawing/2014/main" id="{FF59EA89-C2AC-44BC-AD86-96BB4EF21610}"/>
              </a:ext>
            </a:extLst>
          </p:cNvPr>
          <p:cNvPicPr>
            <a:picLocks noChangeAspect="1"/>
          </p:cNvPicPr>
          <p:nvPr/>
        </p:nvPicPr>
        <p:blipFill>
          <a:blip r:embed="rId2"/>
          <a:stretch>
            <a:fillRect/>
          </a:stretch>
        </p:blipFill>
        <p:spPr>
          <a:xfrm>
            <a:off x="3695700" y="1269821"/>
            <a:ext cx="5715000" cy="790575"/>
          </a:xfrm>
          <a:prstGeom prst="rect">
            <a:avLst/>
          </a:prstGeom>
        </p:spPr>
      </p:pic>
      <p:sp>
        <p:nvSpPr>
          <p:cNvPr id="8" name="TextBox 7">
            <a:extLst>
              <a:ext uri="{FF2B5EF4-FFF2-40B4-BE49-F238E27FC236}">
                <a16:creationId xmlns:a16="http://schemas.microsoft.com/office/drawing/2014/main" id="{AFB6511D-555F-4E72-8600-C2C2C04D0DA1}"/>
              </a:ext>
            </a:extLst>
          </p:cNvPr>
          <p:cNvSpPr txBox="1"/>
          <p:nvPr/>
        </p:nvSpPr>
        <p:spPr>
          <a:xfrm>
            <a:off x="811763" y="2497112"/>
            <a:ext cx="8780105" cy="3662541"/>
          </a:xfrm>
          <a:prstGeom prst="rect">
            <a:avLst/>
          </a:prstGeom>
          <a:noFill/>
        </p:spPr>
        <p:txBody>
          <a:bodyPr wrap="square" rtlCol="0">
            <a:spAutoFit/>
          </a:bodyPr>
          <a:lstStyle/>
          <a:p>
            <a:r>
              <a:rPr lang="en-US" sz="4000" dirty="0">
                <a:latin typeface="Abadi" panose="020B0604020104020204" pitchFamily="34" charset="0"/>
              </a:rPr>
              <a:t>Location: </a:t>
            </a:r>
            <a:r>
              <a:rPr lang="en-US" sz="3200" dirty="0">
                <a:solidFill>
                  <a:schemeClr val="accent2">
                    <a:lumMod val="75000"/>
                  </a:schemeClr>
                </a:solidFill>
                <a:latin typeface="Abadi" panose="020B0604020104020204" pitchFamily="34" charset="0"/>
              </a:rPr>
              <a:t>Marydale Park in Hamilton</a:t>
            </a:r>
          </a:p>
          <a:p>
            <a:r>
              <a:rPr lang="en-US" sz="4000" dirty="0">
                <a:latin typeface="Abadi" panose="020B0604020104020204" pitchFamily="34" charset="0"/>
              </a:rPr>
              <a:t>Date: </a:t>
            </a:r>
            <a:r>
              <a:rPr lang="en-US" sz="3200" dirty="0">
                <a:solidFill>
                  <a:schemeClr val="accent2">
                    <a:lumMod val="75000"/>
                  </a:schemeClr>
                </a:solidFill>
                <a:latin typeface="Abadi" panose="020B0604020104020204" pitchFamily="34" charset="0"/>
              </a:rPr>
              <a:t>April 26, 2024</a:t>
            </a:r>
          </a:p>
          <a:p>
            <a:r>
              <a:rPr lang="en-US" sz="4000" dirty="0">
                <a:latin typeface="Abadi" panose="020B0604020104020204" pitchFamily="34" charset="0"/>
              </a:rPr>
              <a:t>Organizer: </a:t>
            </a:r>
            <a:r>
              <a:rPr lang="en-US" sz="3200" dirty="0">
                <a:solidFill>
                  <a:schemeClr val="accent2">
                    <a:lumMod val="75000"/>
                  </a:schemeClr>
                </a:solidFill>
                <a:latin typeface="Abadi" panose="020B0604020104020204" pitchFamily="34" charset="0"/>
              </a:rPr>
              <a:t>Chap Andy</a:t>
            </a:r>
          </a:p>
          <a:p>
            <a:endParaRPr lang="en-US" sz="3200" dirty="0">
              <a:solidFill>
                <a:schemeClr val="accent2">
                  <a:lumMod val="75000"/>
                </a:schemeClr>
              </a:solidFill>
              <a:latin typeface="Abadi" panose="020B0604020104020204" pitchFamily="34" charset="0"/>
            </a:endParaRPr>
          </a:p>
          <a:p>
            <a:pPr algn="r"/>
            <a:r>
              <a:rPr lang="en-US" sz="3200" i="1" dirty="0">
                <a:latin typeface="Abadi" panose="020B0604020104020204" pitchFamily="34" charset="0"/>
              </a:rPr>
              <a:t>*More details to follow in the new year.</a:t>
            </a:r>
            <a:endParaRPr lang="en-US" sz="4000" i="1" dirty="0">
              <a:latin typeface="Abadi" panose="020B0604020104020204" pitchFamily="34" charset="0"/>
            </a:endParaRPr>
          </a:p>
          <a:p>
            <a:endParaRPr lang="en-US" sz="4000" dirty="0">
              <a:latin typeface="Abadi" panose="020B0604020104020204" pitchFamily="34" charset="0"/>
            </a:endParaRPr>
          </a:p>
        </p:txBody>
      </p:sp>
    </p:spTree>
    <p:extLst>
      <p:ext uri="{BB962C8B-B14F-4D97-AF65-F5344CB8AC3E}">
        <p14:creationId xmlns:p14="http://schemas.microsoft.com/office/powerpoint/2010/main" val="323895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0D5E8-FFB9-41D9-BA86-11CD55D3A367}"/>
              </a:ext>
            </a:extLst>
          </p:cNvPr>
          <p:cNvSpPr>
            <a:spLocks noGrp="1"/>
          </p:cNvSpPr>
          <p:nvPr>
            <p:ph type="ctrTitle"/>
          </p:nvPr>
        </p:nvSpPr>
        <p:spPr>
          <a:xfrm>
            <a:off x="774441" y="223935"/>
            <a:ext cx="8761445" cy="1486333"/>
          </a:xfrm>
        </p:spPr>
        <p:txBody>
          <a:bodyPr/>
          <a:lstStyle/>
          <a:p>
            <a:pPr algn="ctr"/>
            <a:r>
              <a:rPr lang="en-US" sz="4000" dirty="0">
                <a:solidFill>
                  <a:schemeClr val="accent2">
                    <a:lumMod val="75000"/>
                  </a:schemeClr>
                </a:solidFill>
              </a:rPr>
              <a:t>GUEST PASSES FOR THE GRADUATION CEREMONY @ SANDERSON CENTRE</a:t>
            </a:r>
            <a:endParaRPr lang="en-US" sz="4800" dirty="0">
              <a:solidFill>
                <a:schemeClr val="accent2">
                  <a:lumMod val="75000"/>
                </a:schemeClr>
              </a:solidFill>
            </a:endParaRPr>
          </a:p>
        </p:txBody>
      </p:sp>
      <p:sp>
        <p:nvSpPr>
          <p:cNvPr id="3" name="Subtitle 2">
            <a:extLst>
              <a:ext uri="{FF2B5EF4-FFF2-40B4-BE49-F238E27FC236}">
                <a16:creationId xmlns:a16="http://schemas.microsoft.com/office/drawing/2014/main" id="{F2F99DE1-9E2A-47AD-B0A0-93CFB521E72B}"/>
              </a:ext>
            </a:extLst>
          </p:cNvPr>
          <p:cNvSpPr>
            <a:spLocks noGrp="1"/>
          </p:cNvSpPr>
          <p:nvPr>
            <p:ph type="subTitle" idx="1"/>
          </p:nvPr>
        </p:nvSpPr>
        <p:spPr>
          <a:xfrm>
            <a:off x="475861" y="2034073"/>
            <a:ext cx="9946432" cy="4040156"/>
          </a:xfrm>
        </p:spPr>
        <p:txBody>
          <a:bodyPr>
            <a:normAutofit lnSpcReduction="10000"/>
          </a:bodyPr>
          <a:lstStyle/>
          <a:p>
            <a:pPr marL="514350" indent="-514350" algn="l">
              <a:buAutoNum type="arabicPeriod"/>
            </a:pPr>
            <a:r>
              <a:rPr lang="en-US" sz="2400" b="1" u="sng" dirty="0">
                <a:solidFill>
                  <a:schemeClr val="tx1"/>
                </a:solidFill>
                <a:latin typeface="Abadi" panose="020B0604020104020204" pitchFamily="34" charset="0"/>
              </a:rPr>
              <a:t>Last year </a:t>
            </a:r>
            <a:r>
              <a:rPr lang="en-US" sz="2400" dirty="0">
                <a:solidFill>
                  <a:schemeClr val="tx1"/>
                </a:solidFill>
                <a:latin typeface="Abadi" panose="020B0604020104020204" pitchFamily="34" charset="0"/>
              </a:rPr>
              <a:t>we gave each graduate 3 guest passes for the Graduation Ceremony. At this time, the number of guest passes that will be given to each grad is unknown. We should have a firm number of graduating students by the end of May 2024 and the number of guest passes will be determined around this time. </a:t>
            </a:r>
            <a:r>
              <a:rPr lang="en-US" sz="2400" dirty="0">
                <a:solidFill>
                  <a:srgbClr val="FF0000"/>
                </a:solidFill>
                <a:latin typeface="Abadi" panose="020B0604020104020204" pitchFamily="34" charset="0"/>
              </a:rPr>
              <a:t>*However, our graduating classes are growing in size and preliminary numbers indicate that we will only have enough room for 2 guest passes for each graduate.</a:t>
            </a:r>
            <a:endParaRPr lang="en-US" sz="2400" dirty="0">
              <a:solidFill>
                <a:schemeClr val="tx1"/>
              </a:solidFill>
              <a:latin typeface="Abadi" panose="020B0604020104020204" pitchFamily="34" charset="0"/>
            </a:endParaRPr>
          </a:p>
          <a:p>
            <a:pPr marL="514350" indent="-514350" algn="l">
              <a:buAutoNum type="arabicPeriod"/>
            </a:pPr>
            <a:r>
              <a:rPr lang="en-US" sz="2400" dirty="0">
                <a:solidFill>
                  <a:schemeClr val="tx1"/>
                </a:solidFill>
                <a:latin typeface="Abadi" panose="020B0604020104020204" pitchFamily="34" charset="0"/>
              </a:rPr>
              <a:t>The best way to get an extra ticket is to NETWORK with other students. </a:t>
            </a:r>
          </a:p>
          <a:p>
            <a:pPr marL="514350" indent="-514350" algn="l">
              <a:buAutoNum type="arabicPeriod"/>
            </a:pPr>
            <a:r>
              <a:rPr lang="en-US" sz="2400" dirty="0">
                <a:solidFill>
                  <a:schemeClr val="tx1"/>
                </a:solidFill>
                <a:latin typeface="Abadi" panose="020B0604020104020204" pitchFamily="34" charset="0"/>
              </a:rPr>
              <a:t>There may be the possibility for a Lottery for one extra guest pass, but that will not be determined until early June. </a:t>
            </a:r>
          </a:p>
        </p:txBody>
      </p:sp>
      <p:pic>
        <p:nvPicPr>
          <p:cNvPr id="5" name="Picture 4">
            <a:extLst>
              <a:ext uri="{FF2B5EF4-FFF2-40B4-BE49-F238E27FC236}">
                <a16:creationId xmlns:a16="http://schemas.microsoft.com/office/drawing/2014/main" id="{6036B12A-D6B1-493A-AA65-E3C678723B5F}"/>
              </a:ext>
            </a:extLst>
          </p:cNvPr>
          <p:cNvPicPr>
            <a:picLocks noChangeAspect="1"/>
          </p:cNvPicPr>
          <p:nvPr/>
        </p:nvPicPr>
        <p:blipFill>
          <a:blip r:embed="rId2"/>
          <a:stretch>
            <a:fillRect/>
          </a:stretch>
        </p:blipFill>
        <p:spPr>
          <a:xfrm>
            <a:off x="10110375" y="0"/>
            <a:ext cx="2078399" cy="1952978"/>
          </a:xfrm>
          <a:prstGeom prst="rect">
            <a:avLst/>
          </a:prstGeom>
        </p:spPr>
      </p:pic>
    </p:spTree>
    <p:extLst>
      <p:ext uri="{BB962C8B-B14F-4D97-AF65-F5344CB8AC3E}">
        <p14:creationId xmlns:p14="http://schemas.microsoft.com/office/powerpoint/2010/main" val="42037516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3" name="Rectangle 2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2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7" name="Straight Connector 2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Isosceles Triangle 3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Freeform: Shape 4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extBox 3"/>
          <p:cNvSpPr txBox="1"/>
          <p:nvPr/>
        </p:nvSpPr>
        <p:spPr>
          <a:xfrm>
            <a:off x="7181723" y="609600"/>
            <a:ext cx="4512989" cy="2227730"/>
          </a:xfrm>
          <a:prstGeom prst="rect">
            <a:avLst/>
          </a:prstGeom>
        </p:spPr>
        <p:txBody>
          <a:bodyPr vert="horz" lIns="91440" tIns="45720" rIns="91440" bIns="45720" rtlCol="0" anchor="ctr">
            <a:normAutofit/>
          </a:bodyPr>
          <a:lstStyle/>
          <a:p>
            <a:pPr algn="ctr">
              <a:spcBef>
                <a:spcPct val="0"/>
              </a:spcBef>
              <a:spcAft>
                <a:spcPts val="600"/>
              </a:spcAft>
            </a:pPr>
            <a:r>
              <a:rPr lang="en-US" sz="3600" kern="1200" dirty="0">
                <a:solidFill>
                  <a:srgbClr val="FFFFFF"/>
                </a:solidFill>
                <a:latin typeface="Abadi" panose="020B0604020104020204" pitchFamily="34" charset="0"/>
                <a:ea typeface="+mj-ea"/>
                <a:cs typeface="+mj-cs"/>
              </a:rPr>
              <a:t>COMMUNITY SERVICE HOURS</a:t>
            </a:r>
          </a:p>
        </p:txBody>
      </p:sp>
      <p:pic>
        <p:nvPicPr>
          <p:cNvPr id="6" name="Picture 5" descr="A close up of a sign&#10;&#10;Description generated with very high confidence">
            <a:extLst>
              <a:ext uri="{FF2B5EF4-FFF2-40B4-BE49-F238E27FC236}">
                <a16:creationId xmlns:a16="http://schemas.microsoft.com/office/drawing/2014/main" id="{2D9EDAEC-E521-421B-8356-B13CA4A11D93}"/>
              </a:ext>
            </a:extLst>
          </p:cNvPr>
          <p:cNvPicPr>
            <a:picLocks noChangeAspect="1"/>
          </p:cNvPicPr>
          <p:nvPr/>
        </p:nvPicPr>
        <p:blipFill>
          <a:blip r:embed="rId2"/>
          <a:stretch>
            <a:fillRect/>
          </a:stretch>
        </p:blipFill>
        <p:spPr>
          <a:xfrm>
            <a:off x="757251" y="1866460"/>
            <a:ext cx="3856774" cy="3213978"/>
          </a:xfrm>
          <a:prstGeom prst="rect">
            <a:avLst/>
          </a:prstGeom>
        </p:spPr>
      </p:pic>
      <p:sp>
        <p:nvSpPr>
          <p:cNvPr id="2" name="Rectangle 1">
            <a:extLst>
              <a:ext uri="{FF2B5EF4-FFF2-40B4-BE49-F238E27FC236}">
                <a16:creationId xmlns:a16="http://schemas.microsoft.com/office/drawing/2014/main" id="{A48FBA71-AE86-4F94-9178-FB8B4B1DACBC}"/>
              </a:ext>
            </a:extLst>
          </p:cNvPr>
          <p:cNvSpPr/>
          <p:nvPr/>
        </p:nvSpPr>
        <p:spPr>
          <a:xfrm>
            <a:off x="7181725" y="2837329"/>
            <a:ext cx="4512988" cy="3317938"/>
          </a:xfrm>
          <a:prstGeom prst="rect">
            <a:avLst/>
          </a:prstGeom>
        </p:spPr>
        <p:txBody>
          <a:bodyPr vert="horz" lIns="91440" tIns="45720" rIns="91440" bIns="45720" rtlCol="0" anchor="t">
            <a:normAutofit lnSpcReduction="10000"/>
          </a:bodyPr>
          <a:lstStyle/>
          <a:p>
            <a:pPr algn="ctr">
              <a:spcBef>
                <a:spcPts val="1000"/>
              </a:spcBef>
              <a:buClr>
                <a:schemeClr val="accent1"/>
              </a:buClr>
              <a:buSzPct val="80000"/>
            </a:pPr>
            <a:r>
              <a:rPr lang="en-US" sz="2400" b="0" u="sng" kern="1200" cap="none" spc="0" dirty="0">
                <a:ln w="0"/>
                <a:effectLst>
                  <a:outerShdw blurRad="38100" dist="19050" dir="2700000" algn="tl" rotWithShape="0">
                    <a:schemeClr val="dk1">
                      <a:alpha val="40000"/>
                    </a:schemeClr>
                  </a:outerShdw>
                </a:effectLst>
                <a:latin typeface="Abadi" panose="020B0604020104020204" pitchFamily="34" charset="0"/>
              </a:rPr>
              <a:t>DUE DATE:</a:t>
            </a:r>
          </a:p>
          <a:p>
            <a:pPr>
              <a:spcBef>
                <a:spcPts val="1000"/>
              </a:spcBef>
              <a:buClr>
                <a:schemeClr val="accent1"/>
              </a:buClr>
              <a:buSzPct val="80000"/>
              <a:buFont typeface="Wingdings 3" charset="2"/>
              <a:buChar char=""/>
            </a:pPr>
            <a:endParaRPr lang="en-US" sz="1800" kern="1200" dirty="0">
              <a:ln w="0"/>
              <a:solidFill>
                <a:srgbClr val="FFFFFF"/>
              </a:solidFill>
              <a:effectLst>
                <a:outerShdw blurRad="38100" dist="19050" dir="2700000" algn="tl" rotWithShape="0">
                  <a:schemeClr val="dk1">
                    <a:alpha val="40000"/>
                  </a:schemeClr>
                </a:outerShdw>
              </a:effectLst>
              <a:latin typeface="+mn-lt"/>
              <a:ea typeface="+mn-ea"/>
              <a:cs typeface="+mn-cs"/>
            </a:endParaRPr>
          </a:p>
          <a:p>
            <a:pPr algn="ctr">
              <a:spcBef>
                <a:spcPts val="1000"/>
              </a:spcBef>
              <a:buClr>
                <a:schemeClr val="accent1"/>
              </a:buClr>
              <a:buSzPct val="80000"/>
            </a:pPr>
            <a:r>
              <a:rPr lang="en-US" sz="3600" dirty="0">
                <a:ln w="0"/>
                <a:solidFill>
                  <a:srgbClr val="FF0000"/>
                </a:solidFill>
                <a:effectLst>
                  <a:outerShdw blurRad="38100" dist="19050" dir="2700000" algn="tl" rotWithShape="0">
                    <a:schemeClr val="dk1">
                      <a:alpha val="40000"/>
                    </a:schemeClr>
                  </a:outerShdw>
                </a:effectLst>
                <a:latin typeface="Abadi" panose="020B0604020104020204" pitchFamily="34" charset="0"/>
              </a:rPr>
              <a:t>40</a:t>
            </a:r>
            <a:r>
              <a:rPr lang="en-US" sz="2000" b="0" kern="1200" cap="none" spc="0" dirty="0">
                <a:ln w="0"/>
                <a:solidFill>
                  <a:srgbClr val="FFFFFF"/>
                </a:solidFill>
                <a:effectLst>
                  <a:outerShdw blurRad="38100" dist="19050" dir="2700000" algn="tl" rotWithShape="0">
                    <a:schemeClr val="dk1">
                      <a:alpha val="40000"/>
                    </a:schemeClr>
                  </a:outerShdw>
                </a:effectLst>
                <a:latin typeface="Abadi" panose="020B0604020104020204" pitchFamily="34" charset="0"/>
              </a:rPr>
              <a:t> HOURS OF COMMUNITY SERVICE MUST BE HANDED IN TO </a:t>
            </a:r>
          </a:p>
          <a:p>
            <a:pPr algn="ctr">
              <a:spcBef>
                <a:spcPts val="1000"/>
              </a:spcBef>
              <a:buClr>
                <a:schemeClr val="accent1"/>
              </a:buClr>
              <a:buSzPct val="80000"/>
            </a:pPr>
            <a:r>
              <a:rPr lang="en-US" sz="2000" kern="1200" dirty="0">
                <a:ln w="0"/>
                <a:solidFill>
                  <a:srgbClr val="FFFFFF"/>
                </a:solidFill>
                <a:effectLst>
                  <a:outerShdw blurRad="38100" dist="19050" dir="2700000" algn="tl" rotWithShape="0">
                    <a:schemeClr val="dk1">
                      <a:alpha val="40000"/>
                    </a:schemeClr>
                  </a:outerShdw>
                </a:effectLst>
                <a:latin typeface="Abadi" panose="020B0604020104020204" pitchFamily="34" charset="0"/>
              </a:rPr>
              <a:t>STUDENT SERVICES NO LATER THAN:</a:t>
            </a:r>
          </a:p>
          <a:p>
            <a:pPr>
              <a:spcBef>
                <a:spcPts val="1000"/>
              </a:spcBef>
              <a:buClr>
                <a:schemeClr val="accent1"/>
              </a:buClr>
              <a:buSzPct val="80000"/>
            </a:pPr>
            <a:endParaRPr lang="en-US" sz="1800" kern="1200" dirty="0">
              <a:ln w="0"/>
              <a:solidFill>
                <a:srgbClr val="FFFFFF"/>
              </a:solidFill>
              <a:effectLst>
                <a:outerShdw blurRad="38100" dist="19050" dir="2700000" algn="tl" rotWithShape="0">
                  <a:schemeClr val="dk1">
                    <a:alpha val="40000"/>
                  </a:schemeClr>
                </a:outerShdw>
              </a:effectLst>
              <a:latin typeface="+mn-lt"/>
              <a:ea typeface="+mn-ea"/>
              <a:cs typeface="+mn-cs"/>
            </a:endParaRPr>
          </a:p>
          <a:p>
            <a:pPr algn="ctr">
              <a:spcBef>
                <a:spcPts val="1000"/>
              </a:spcBef>
              <a:buClr>
                <a:schemeClr val="accent1"/>
              </a:buClr>
              <a:buSzPct val="80000"/>
            </a:pPr>
            <a:r>
              <a:rPr lang="en-US" sz="3600" kern="1200" dirty="0">
                <a:ln w="0"/>
                <a:effectLst>
                  <a:outerShdw blurRad="38100" dist="19050" dir="2700000" algn="tl" rotWithShape="0">
                    <a:schemeClr val="dk1">
                      <a:alpha val="40000"/>
                    </a:schemeClr>
                  </a:outerShdw>
                </a:effectLst>
                <a:latin typeface="Abadi" panose="020B0604020104020204" pitchFamily="34" charset="0"/>
              </a:rPr>
              <a:t>January </a:t>
            </a:r>
            <a:r>
              <a:rPr lang="en-US" sz="3600" dirty="0">
                <a:ln w="0"/>
                <a:effectLst>
                  <a:outerShdw blurRad="38100" dist="19050" dir="2700000" algn="tl" rotWithShape="0">
                    <a:schemeClr val="dk1">
                      <a:alpha val="40000"/>
                    </a:schemeClr>
                  </a:outerShdw>
                </a:effectLst>
                <a:latin typeface="Abadi" panose="020B0604020104020204" pitchFamily="34" charset="0"/>
              </a:rPr>
              <a:t>31</a:t>
            </a:r>
            <a:r>
              <a:rPr lang="en-US" sz="3600" kern="1200" dirty="0">
                <a:ln w="0"/>
                <a:effectLst>
                  <a:outerShdw blurRad="38100" dist="19050" dir="2700000" algn="tl" rotWithShape="0">
                    <a:schemeClr val="dk1">
                      <a:alpha val="40000"/>
                    </a:schemeClr>
                  </a:outerShdw>
                </a:effectLst>
                <a:latin typeface="Abadi" panose="020B0604020104020204" pitchFamily="34" charset="0"/>
              </a:rPr>
              <a:t>, 2024</a:t>
            </a:r>
            <a:r>
              <a:rPr lang="en-US" sz="3600" b="0" kern="1200" cap="none" spc="0" dirty="0">
                <a:ln w="0"/>
                <a:effectLst>
                  <a:outerShdw blurRad="38100" dist="19050" dir="2700000" algn="tl" rotWithShape="0">
                    <a:schemeClr val="dk1">
                      <a:alpha val="40000"/>
                    </a:schemeClr>
                  </a:outerShdw>
                </a:effectLst>
                <a:latin typeface="Abadi" panose="020B0604020104020204" pitchFamily="34" charset="0"/>
              </a:rPr>
              <a:t> </a:t>
            </a:r>
          </a:p>
          <a:p>
            <a:pPr>
              <a:spcBef>
                <a:spcPts val="1000"/>
              </a:spcBef>
              <a:buClr>
                <a:schemeClr val="accent1"/>
              </a:buClr>
              <a:buSzPct val="80000"/>
              <a:buFont typeface="Wingdings 3" charset="2"/>
              <a:buChar char=""/>
            </a:pPr>
            <a:endParaRPr lang="en-US" sz="1800" kern="1200" dirty="0">
              <a:ln w="0"/>
              <a:solidFill>
                <a:srgbClr val="FFFFFF"/>
              </a:solidFill>
              <a:effectLst>
                <a:outerShdw blurRad="38100" dist="19050" dir="2700000" algn="tl" rotWithShape="0">
                  <a:schemeClr val="dk1">
                    <a:alpha val="40000"/>
                  </a:schemeClr>
                </a:outerShdw>
              </a:effectLst>
              <a:latin typeface="+mn-lt"/>
              <a:ea typeface="+mn-ea"/>
              <a:cs typeface="+mn-cs"/>
            </a:endParaRPr>
          </a:p>
          <a:p>
            <a:pPr>
              <a:spcBef>
                <a:spcPts val="1000"/>
              </a:spcBef>
              <a:buClr>
                <a:schemeClr val="accent1"/>
              </a:buClr>
              <a:buSzPct val="80000"/>
              <a:buFont typeface="Wingdings 3" charset="2"/>
              <a:buChar char=""/>
            </a:pPr>
            <a:endParaRPr lang="en-US" sz="1800" b="0" kern="1200" cap="none" spc="0" dirty="0">
              <a:ln w="0"/>
              <a:solidFill>
                <a:srgbClr val="FFFFFF"/>
              </a:solidFill>
              <a:effectLst>
                <a:outerShdw blurRad="38100" dist="19050" dir="2700000" algn="tl" rotWithShape="0">
                  <a:schemeClr val="dk1">
                    <a:alpha val="40000"/>
                  </a:schemeClr>
                </a:outerShdw>
              </a:effectLst>
              <a:latin typeface="+mn-lt"/>
              <a:ea typeface="+mn-ea"/>
              <a:cs typeface="+mn-cs"/>
            </a:endParaRPr>
          </a:p>
        </p:txBody>
      </p:sp>
      <p:sp>
        <p:nvSpPr>
          <p:cNvPr id="3" name="TextBox 2"/>
          <p:cNvSpPr txBox="1"/>
          <p:nvPr/>
        </p:nvSpPr>
        <p:spPr>
          <a:xfrm>
            <a:off x="4341510" y="4680304"/>
            <a:ext cx="324127" cy="646331"/>
          </a:xfrm>
          <a:prstGeom prst="rect">
            <a:avLst/>
          </a:prstGeom>
          <a:noFill/>
        </p:spPr>
        <p:txBody>
          <a:bodyPr wrap="none" rtlCol="0">
            <a:spAutoFit/>
          </a:bodyPr>
          <a:lstStyle/>
          <a:p>
            <a:pPr algn="ctr">
              <a:spcAft>
                <a:spcPts val="600"/>
              </a:spcAft>
            </a:pPr>
            <a:r>
              <a:rPr lang="en-US" sz="3600" dirty="0">
                <a:solidFill>
                  <a:srgbClr val="0070C0"/>
                </a:solidFill>
              </a:rPr>
              <a:t> </a:t>
            </a:r>
          </a:p>
        </p:txBody>
      </p:sp>
    </p:spTree>
    <p:extLst>
      <p:ext uri="{BB962C8B-B14F-4D97-AF65-F5344CB8AC3E}">
        <p14:creationId xmlns:p14="http://schemas.microsoft.com/office/powerpoint/2010/main" val="28913334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randombar(horizontal)">
                                      <p:cBhvr>
                                        <p:cTn id="2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923F7BA-F557-4747-80AF-B1AD4F321159}"/>
              </a:ext>
            </a:extLst>
          </p:cNvPr>
          <p:cNvPicPr>
            <a:picLocks noChangeAspect="1"/>
          </p:cNvPicPr>
          <p:nvPr/>
        </p:nvPicPr>
        <p:blipFill>
          <a:blip r:embed="rId2"/>
          <a:stretch>
            <a:fillRect/>
          </a:stretch>
        </p:blipFill>
        <p:spPr>
          <a:xfrm>
            <a:off x="365254" y="169019"/>
            <a:ext cx="3829050" cy="2638425"/>
          </a:xfrm>
          <a:prstGeom prst="rect">
            <a:avLst/>
          </a:prstGeom>
        </p:spPr>
      </p:pic>
      <p:pic>
        <p:nvPicPr>
          <p:cNvPr id="13" name="Picture 12" descr="A screenshot of a cell phone&#10;&#10;Description automatically generated">
            <a:extLst>
              <a:ext uri="{FF2B5EF4-FFF2-40B4-BE49-F238E27FC236}">
                <a16:creationId xmlns:a16="http://schemas.microsoft.com/office/drawing/2014/main" id="{2E82F9B2-F88F-4D5A-BBF8-555456D0FB4C}"/>
              </a:ext>
            </a:extLst>
          </p:cNvPr>
          <p:cNvPicPr>
            <a:picLocks noChangeAspect="1"/>
          </p:cNvPicPr>
          <p:nvPr/>
        </p:nvPicPr>
        <p:blipFill>
          <a:blip r:embed="rId3"/>
          <a:stretch>
            <a:fillRect/>
          </a:stretch>
        </p:blipFill>
        <p:spPr>
          <a:xfrm>
            <a:off x="462845" y="3310515"/>
            <a:ext cx="3731460" cy="2483117"/>
          </a:xfrm>
          <a:prstGeom prst="rect">
            <a:avLst/>
          </a:prstGeom>
        </p:spPr>
      </p:pic>
      <p:pic>
        <p:nvPicPr>
          <p:cNvPr id="3" name="Picture 2">
            <a:extLst>
              <a:ext uri="{FF2B5EF4-FFF2-40B4-BE49-F238E27FC236}">
                <a16:creationId xmlns:a16="http://schemas.microsoft.com/office/drawing/2014/main" id="{F0BBAFA9-863C-412F-AD1F-C9B302BAF2E8}"/>
              </a:ext>
            </a:extLst>
          </p:cNvPr>
          <p:cNvPicPr>
            <a:picLocks noChangeAspect="1"/>
          </p:cNvPicPr>
          <p:nvPr/>
        </p:nvPicPr>
        <p:blipFill>
          <a:blip r:embed="rId4"/>
          <a:stretch>
            <a:fillRect/>
          </a:stretch>
        </p:blipFill>
        <p:spPr>
          <a:xfrm>
            <a:off x="4575469" y="946339"/>
            <a:ext cx="4848225" cy="4437423"/>
          </a:xfrm>
          <a:prstGeom prst="rect">
            <a:avLst/>
          </a:prstGeom>
        </p:spPr>
      </p:pic>
    </p:spTree>
    <p:extLst>
      <p:ext uri="{BB962C8B-B14F-4D97-AF65-F5344CB8AC3E}">
        <p14:creationId xmlns:p14="http://schemas.microsoft.com/office/powerpoint/2010/main" val="11337348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DDA79-BF6D-CFBB-476A-E35249449131}"/>
              </a:ext>
            </a:extLst>
          </p:cNvPr>
          <p:cNvSpPr>
            <a:spLocks noGrp="1"/>
          </p:cNvSpPr>
          <p:nvPr>
            <p:ph type="title"/>
          </p:nvPr>
        </p:nvSpPr>
        <p:spPr>
          <a:xfrm>
            <a:off x="266474" y="600270"/>
            <a:ext cx="9418388" cy="1320800"/>
          </a:xfrm>
        </p:spPr>
        <p:txBody>
          <a:bodyPr/>
          <a:lstStyle/>
          <a:p>
            <a:r>
              <a:rPr lang="en-US" dirty="0" err="1"/>
              <a:t>Synervoice</a:t>
            </a:r>
            <a:r>
              <a:rPr lang="en-US" dirty="0"/>
              <a:t> Messages &amp; Contact Information</a:t>
            </a:r>
          </a:p>
        </p:txBody>
      </p:sp>
      <p:sp>
        <p:nvSpPr>
          <p:cNvPr id="3" name="Content Placeholder 2">
            <a:extLst>
              <a:ext uri="{FF2B5EF4-FFF2-40B4-BE49-F238E27FC236}">
                <a16:creationId xmlns:a16="http://schemas.microsoft.com/office/drawing/2014/main" id="{BFC29D10-1D8F-B4CE-E603-751B658708DF}"/>
              </a:ext>
            </a:extLst>
          </p:cNvPr>
          <p:cNvSpPr>
            <a:spLocks noGrp="1"/>
          </p:cNvSpPr>
          <p:nvPr>
            <p:ph idx="1"/>
          </p:nvPr>
        </p:nvSpPr>
        <p:spPr>
          <a:xfrm>
            <a:off x="677334" y="1376817"/>
            <a:ext cx="8596668" cy="4772055"/>
          </a:xfrm>
        </p:spPr>
        <p:txBody>
          <a:bodyPr>
            <a:normAutofit/>
          </a:bodyPr>
          <a:lstStyle/>
          <a:p>
            <a:r>
              <a:rPr lang="en-US" dirty="0">
                <a:solidFill>
                  <a:schemeClr val="tx1">
                    <a:lumMod val="65000"/>
                    <a:lumOff val="35000"/>
                  </a:schemeClr>
                </a:solidFill>
              </a:rPr>
              <a:t>Throughout the school year I will be sending home numerous phone </a:t>
            </a:r>
            <a:r>
              <a:rPr lang="en-US" dirty="0" err="1">
                <a:solidFill>
                  <a:schemeClr val="tx1">
                    <a:lumMod val="65000"/>
                    <a:lumOff val="35000"/>
                  </a:schemeClr>
                </a:solidFill>
              </a:rPr>
              <a:t>SYNERVOICE</a:t>
            </a:r>
            <a:r>
              <a:rPr lang="en-US" dirty="0">
                <a:solidFill>
                  <a:schemeClr val="tx1">
                    <a:lumMod val="65000"/>
                    <a:lumOff val="35000"/>
                  </a:schemeClr>
                </a:solidFill>
              </a:rPr>
              <a:t> messages. Listen to them.</a:t>
            </a:r>
          </a:p>
          <a:p>
            <a:r>
              <a:rPr lang="en-US" dirty="0">
                <a:solidFill>
                  <a:schemeClr val="tx1">
                    <a:lumMod val="65000"/>
                    <a:lumOff val="35000"/>
                  </a:schemeClr>
                </a:solidFill>
              </a:rPr>
              <a:t>The longer </a:t>
            </a:r>
            <a:r>
              <a:rPr lang="en-US" dirty="0" err="1">
                <a:solidFill>
                  <a:schemeClr val="tx1">
                    <a:lumMod val="65000"/>
                    <a:lumOff val="35000"/>
                  </a:schemeClr>
                </a:solidFill>
              </a:rPr>
              <a:t>Synervoice</a:t>
            </a:r>
            <a:r>
              <a:rPr lang="en-US" dirty="0">
                <a:solidFill>
                  <a:schemeClr val="tx1">
                    <a:lumMod val="65000"/>
                    <a:lumOff val="35000"/>
                  </a:schemeClr>
                </a:solidFill>
              </a:rPr>
              <a:t> messages will be sent home by phone AND email.</a:t>
            </a:r>
          </a:p>
          <a:p>
            <a:r>
              <a:rPr lang="en-US" dirty="0">
                <a:solidFill>
                  <a:schemeClr val="tx1">
                    <a:lumMod val="65000"/>
                    <a:lumOff val="35000"/>
                  </a:schemeClr>
                </a:solidFill>
              </a:rPr>
              <a:t>It is CRITICAL that your parent/guardian ensures the office has the correct cell #s and email addresses or they will miss these important messages.</a:t>
            </a:r>
          </a:p>
          <a:p>
            <a:r>
              <a:rPr lang="en-US" dirty="0">
                <a:solidFill>
                  <a:schemeClr val="tx1">
                    <a:lumMod val="65000"/>
                    <a:lumOff val="35000"/>
                  </a:schemeClr>
                </a:solidFill>
              </a:rPr>
              <a:t>If you don’t have or use a landline, then please update the office with the cell numbers to be contacted at.</a:t>
            </a:r>
          </a:p>
          <a:p>
            <a:r>
              <a:rPr lang="en-US" dirty="0">
                <a:solidFill>
                  <a:schemeClr val="tx1">
                    <a:lumMod val="65000"/>
                    <a:lumOff val="35000"/>
                  </a:schemeClr>
                </a:solidFill>
              </a:rPr>
              <a:t>Once you turn 18 – if you DO NOT SIGN &amp; RETURN a consent form for your parents to receive phone calls or any type of communication from the school then THEY WON’T. All the information will go to you – your school email and a cell # (if you provided it).</a:t>
            </a:r>
          </a:p>
          <a:p>
            <a:r>
              <a:rPr lang="en-US" dirty="0">
                <a:solidFill>
                  <a:schemeClr val="tx1">
                    <a:lumMod val="65000"/>
                    <a:lumOff val="35000"/>
                  </a:schemeClr>
                </a:solidFill>
              </a:rPr>
              <a:t>This piece is so important to stay informed with grad information like grad photos, guest passes, grad package pick-up dates and grad rehearsal and grad ceremony information.</a:t>
            </a:r>
          </a:p>
          <a:p>
            <a:endParaRPr lang="en-US" dirty="0">
              <a:solidFill>
                <a:schemeClr val="tx1">
                  <a:lumMod val="65000"/>
                  <a:lumOff val="35000"/>
                </a:schemeClr>
              </a:solidFill>
            </a:endParaRPr>
          </a:p>
        </p:txBody>
      </p:sp>
    </p:spTree>
    <p:extLst>
      <p:ext uri="{BB962C8B-B14F-4D97-AF65-F5344CB8AC3E}">
        <p14:creationId xmlns:p14="http://schemas.microsoft.com/office/powerpoint/2010/main" val="1570426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person, holding, person, young&#10;&#10;Description automatically generated">
            <a:extLst>
              <a:ext uri="{FF2B5EF4-FFF2-40B4-BE49-F238E27FC236}">
                <a16:creationId xmlns:a16="http://schemas.microsoft.com/office/drawing/2014/main" id="{22B0E8FE-B37C-4C6F-AFA0-6158BD0AE18B}"/>
              </a:ext>
            </a:extLst>
          </p:cNvPr>
          <p:cNvPicPr>
            <a:picLocks noChangeAspect="1"/>
          </p:cNvPicPr>
          <p:nvPr/>
        </p:nvPicPr>
        <p:blipFill>
          <a:blip r:embed="rId2"/>
          <a:stretch>
            <a:fillRect/>
          </a:stretch>
        </p:blipFill>
        <p:spPr>
          <a:xfrm>
            <a:off x="1253537" y="1131994"/>
            <a:ext cx="6749108" cy="4590386"/>
          </a:xfrm>
          <a:prstGeom prst="rect">
            <a:avLst/>
          </a:prstGeom>
        </p:spPr>
      </p:pic>
    </p:spTree>
    <p:extLst>
      <p:ext uri="{BB962C8B-B14F-4D97-AF65-F5344CB8AC3E}">
        <p14:creationId xmlns:p14="http://schemas.microsoft.com/office/powerpoint/2010/main" val="2410419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5"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bird flying in the air&#10;&#10;Description generated with very high confidence">
            <a:extLst>
              <a:ext uri="{FF2B5EF4-FFF2-40B4-BE49-F238E27FC236}">
                <a16:creationId xmlns:a16="http://schemas.microsoft.com/office/drawing/2014/main" id="{E45DB6BA-ED67-4781-ACED-A2B84999A6BB}"/>
              </a:ext>
            </a:extLst>
          </p:cNvPr>
          <p:cNvPicPr>
            <a:picLocks noChangeAspect="1"/>
          </p:cNvPicPr>
          <p:nvPr/>
        </p:nvPicPr>
        <p:blipFill>
          <a:blip r:embed="rId2"/>
          <a:stretch>
            <a:fillRect/>
          </a:stretch>
        </p:blipFill>
        <p:spPr>
          <a:xfrm>
            <a:off x="1462973" y="1131994"/>
            <a:ext cx="7954949" cy="3940069"/>
          </a:xfrm>
          <a:prstGeom prst="rect">
            <a:avLst/>
          </a:prstGeom>
        </p:spPr>
      </p:pic>
      <p:sp>
        <p:nvSpPr>
          <p:cNvPr id="4" name="Rectangle 3">
            <a:extLst>
              <a:ext uri="{FF2B5EF4-FFF2-40B4-BE49-F238E27FC236}">
                <a16:creationId xmlns:a16="http://schemas.microsoft.com/office/drawing/2014/main" id="{EE88D05D-5FE5-45A8-AF04-165129767780}"/>
              </a:ext>
            </a:extLst>
          </p:cNvPr>
          <p:cNvSpPr/>
          <p:nvPr/>
        </p:nvSpPr>
        <p:spPr>
          <a:xfrm>
            <a:off x="6604612" y="5269706"/>
            <a:ext cx="4655442"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Finish Strong!</a:t>
            </a:r>
          </a:p>
        </p:txBody>
      </p:sp>
    </p:spTree>
    <p:extLst>
      <p:ext uri="{BB962C8B-B14F-4D97-AF65-F5344CB8AC3E}">
        <p14:creationId xmlns:p14="http://schemas.microsoft.com/office/powerpoint/2010/main" val="3274529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3730" y="578498"/>
            <a:ext cx="4228693" cy="5355772"/>
          </a:xfrm>
        </p:spPr>
        <p:txBody>
          <a:bodyPr/>
          <a:lstStyle/>
          <a:p>
            <a:pPr algn="ctr"/>
            <a:r>
              <a:rPr lang="en-US" sz="6000" b="1" dirty="0"/>
              <a:t>PRAYER</a:t>
            </a:r>
            <a:br>
              <a:rPr lang="en-US" sz="1800" b="1" dirty="0"/>
            </a:br>
            <a:br>
              <a:rPr lang="en-US" sz="1800" b="1" dirty="0"/>
            </a:br>
            <a:r>
              <a:rPr lang="en-US" sz="1800" b="1" dirty="0"/>
              <a:t>Dear God, as we face this last year of high school, bless each of us with strength and enthusiasm, may we tackle this year with energy and a strong commitment to succeed. May we each do our personal best, giving all we can give. Lastly, we pray for the guidance of the Holy Spirit. May all our decisions be well thought out, filled with good counsel, and open to the guidance of the Holy Spirit. Amen.  </a:t>
            </a:r>
            <a:br>
              <a:rPr lang="en-US" dirty="0"/>
            </a:br>
            <a:br>
              <a:rPr lang="en-US" sz="1200" dirty="0"/>
            </a:br>
            <a:endParaRPr lang="en-CA" sz="1200" dirty="0">
              <a:solidFill>
                <a:schemeClr val="accent2"/>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9061" y="724657"/>
            <a:ext cx="4037076" cy="4133088"/>
          </a:xfrm>
          <a:prstGeom prst="rect">
            <a:avLst/>
          </a:prstGeom>
        </p:spPr>
      </p:pic>
    </p:spTree>
    <p:extLst>
      <p:ext uri="{BB962C8B-B14F-4D97-AF65-F5344CB8AC3E}">
        <p14:creationId xmlns:p14="http://schemas.microsoft.com/office/powerpoint/2010/main" val="29929213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3" name="Rectangle 22">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with the mouth open&#10;&#10;Description automatically generated">
            <a:extLst>
              <a:ext uri="{FF2B5EF4-FFF2-40B4-BE49-F238E27FC236}">
                <a16:creationId xmlns:a16="http://schemas.microsoft.com/office/drawing/2014/main" id="{C773DC60-7AD8-44A2-938E-4729374DA473}"/>
              </a:ext>
            </a:extLst>
          </p:cNvPr>
          <p:cNvPicPr>
            <a:picLocks noChangeAspect="1"/>
          </p:cNvPicPr>
          <p:nvPr/>
        </p:nvPicPr>
        <p:blipFill>
          <a:blip r:embed="rId2"/>
          <a:stretch>
            <a:fillRect/>
          </a:stretch>
        </p:blipFill>
        <p:spPr>
          <a:xfrm>
            <a:off x="1645505" y="1131994"/>
            <a:ext cx="5965171" cy="4590386"/>
          </a:xfrm>
          <a:prstGeom prst="rect">
            <a:avLst/>
          </a:prstGeom>
        </p:spPr>
      </p:pic>
    </p:spTree>
    <p:extLst>
      <p:ext uri="{BB962C8B-B14F-4D97-AF65-F5344CB8AC3E}">
        <p14:creationId xmlns:p14="http://schemas.microsoft.com/office/powerpoint/2010/main" val="25649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0A9ECE-B3EB-40B7-B162-41574AC6AE22}"/>
              </a:ext>
            </a:extLst>
          </p:cNvPr>
          <p:cNvSpPr txBox="1"/>
          <p:nvPr/>
        </p:nvSpPr>
        <p:spPr>
          <a:xfrm>
            <a:off x="83974" y="195165"/>
            <a:ext cx="9405258" cy="584775"/>
          </a:xfrm>
          <a:prstGeom prst="rect">
            <a:avLst/>
          </a:prstGeom>
          <a:noFill/>
        </p:spPr>
        <p:txBody>
          <a:bodyPr wrap="square" rtlCol="0">
            <a:spAutoFit/>
          </a:bodyPr>
          <a:lstStyle/>
          <a:p>
            <a:pPr algn="ctr"/>
            <a:r>
              <a:rPr lang="en-US" sz="3200" u="sng" dirty="0">
                <a:latin typeface="Aharoni" panose="02010803020104030203" pitchFamily="2" charset="-79"/>
                <a:cs typeface="Aharoni" panose="02010803020104030203" pitchFamily="2" charset="-79"/>
              </a:rPr>
              <a:t>PLEASE NOTE:  </a:t>
            </a:r>
            <a:r>
              <a:rPr lang="en-US" sz="3200" dirty="0">
                <a:latin typeface="Aharoni" panose="02010803020104030203" pitchFamily="2" charset="-79"/>
                <a:cs typeface="Aharoni" panose="02010803020104030203" pitchFamily="2" charset="-79"/>
              </a:rPr>
              <a:t>UPCOMING IMPORTANT DATES: </a:t>
            </a:r>
            <a:endParaRPr lang="en-CA" sz="3200" dirty="0">
              <a:latin typeface="Aharoni" panose="02010803020104030203" pitchFamily="2" charset="-79"/>
              <a:cs typeface="Aharoni" panose="02010803020104030203" pitchFamily="2" charset="-79"/>
            </a:endParaRPr>
          </a:p>
        </p:txBody>
      </p:sp>
      <p:graphicFrame>
        <p:nvGraphicFramePr>
          <p:cNvPr id="3" name="Table 2">
            <a:extLst>
              <a:ext uri="{FF2B5EF4-FFF2-40B4-BE49-F238E27FC236}">
                <a16:creationId xmlns:a16="http://schemas.microsoft.com/office/drawing/2014/main" id="{4682917D-098E-4685-ACA0-AEA7502C98E5}"/>
              </a:ext>
            </a:extLst>
          </p:cNvPr>
          <p:cNvGraphicFramePr>
            <a:graphicFrameLocks noGrp="1"/>
          </p:cNvGraphicFramePr>
          <p:nvPr>
            <p:extLst>
              <p:ext uri="{D42A27DB-BD31-4B8C-83A1-F6EECF244321}">
                <p14:modId xmlns:p14="http://schemas.microsoft.com/office/powerpoint/2010/main" val="3537934975"/>
              </p:ext>
            </p:extLst>
          </p:nvPr>
        </p:nvGraphicFramePr>
        <p:xfrm>
          <a:off x="83974" y="678749"/>
          <a:ext cx="11635275" cy="6059819"/>
        </p:xfrm>
        <a:graphic>
          <a:graphicData uri="http://schemas.openxmlformats.org/drawingml/2006/table">
            <a:tbl>
              <a:tblPr firstRow="1" bandRow="1">
                <a:tableStyleId>{5C22544A-7EE6-4342-B048-85BDC9FD1C3A}</a:tableStyleId>
              </a:tblPr>
              <a:tblGrid>
                <a:gridCol w="8932518">
                  <a:extLst>
                    <a:ext uri="{9D8B030D-6E8A-4147-A177-3AD203B41FA5}">
                      <a16:colId xmlns:a16="http://schemas.microsoft.com/office/drawing/2014/main" val="361574173"/>
                    </a:ext>
                  </a:extLst>
                </a:gridCol>
                <a:gridCol w="2702757">
                  <a:extLst>
                    <a:ext uri="{9D8B030D-6E8A-4147-A177-3AD203B41FA5}">
                      <a16:colId xmlns:a16="http://schemas.microsoft.com/office/drawing/2014/main" val="942286476"/>
                    </a:ext>
                  </a:extLst>
                </a:gridCol>
              </a:tblGrid>
              <a:tr h="457200">
                <a:tc>
                  <a:txBody>
                    <a:bodyPr/>
                    <a:lstStyle/>
                    <a:p>
                      <a:pPr algn="ctr"/>
                      <a:r>
                        <a:rPr lang="en-US" sz="2400" dirty="0">
                          <a:latin typeface="Aharoni" panose="02010803020104030203" pitchFamily="2" charset="-79"/>
                          <a:cs typeface="Aharoni" panose="02010803020104030203" pitchFamily="2" charset="-79"/>
                        </a:rPr>
                        <a:t>Grad Activity</a:t>
                      </a:r>
                    </a:p>
                  </a:txBody>
                  <a:tcPr/>
                </a:tc>
                <a:tc>
                  <a:txBody>
                    <a:bodyPr/>
                    <a:lstStyle/>
                    <a:p>
                      <a:pPr algn="ctr"/>
                      <a:r>
                        <a:rPr lang="en-US" sz="2400" dirty="0"/>
                        <a:t>Date</a:t>
                      </a:r>
                    </a:p>
                  </a:txBody>
                  <a:tcPr/>
                </a:tc>
                <a:extLst>
                  <a:ext uri="{0D108BD9-81ED-4DB2-BD59-A6C34878D82A}">
                    <a16:rowId xmlns:a16="http://schemas.microsoft.com/office/drawing/2014/main" val="938601503"/>
                  </a:ext>
                </a:extLst>
              </a:tr>
              <a:tr h="365760">
                <a:tc>
                  <a:txBody>
                    <a:bodyPr/>
                    <a:lstStyle/>
                    <a:p>
                      <a:r>
                        <a:rPr lang="en-US" sz="1800" b="0" dirty="0">
                          <a:latin typeface="Abadi" panose="020B0604020104020204" pitchFamily="34" charset="0"/>
                        </a:rPr>
                        <a:t>ONLINE GRADUATION FEE PAYMENT &amp; GRAD APPLICATION FORM    </a:t>
                      </a:r>
                    </a:p>
                    <a:p>
                      <a:r>
                        <a:rPr lang="en-US" sz="1200" dirty="0">
                          <a:solidFill>
                            <a:srgbClr val="FF0000"/>
                          </a:solidFill>
                          <a:latin typeface="Abadi" panose="020B0604020104020204" pitchFamily="34" charset="0"/>
                        </a:rPr>
                        <a:t>*School Cash Online *does NOT include fee for Retreat or Prom tickets</a:t>
                      </a:r>
                      <a:endParaRPr lang="en-US" sz="1200" dirty="0">
                        <a:latin typeface="Abadi" panose="020B0604020104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Oct. 31, 2023</a:t>
                      </a:r>
                    </a:p>
                  </a:txBody>
                  <a:tcPr/>
                </a:tc>
                <a:extLst>
                  <a:ext uri="{0D108BD9-81ED-4DB2-BD59-A6C34878D82A}">
                    <a16:rowId xmlns:a16="http://schemas.microsoft.com/office/drawing/2014/main" val="229325592"/>
                  </a:ext>
                </a:extLst>
              </a:tr>
              <a:tr h="365760">
                <a:tc>
                  <a:txBody>
                    <a:bodyPr/>
                    <a:lstStyle/>
                    <a:p>
                      <a:r>
                        <a:rPr lang="en-US" dirty="0">
                          <a:latin typeface="Abadi" panose="020B0604020104020204" pitchFamily="34" charset="0"/>
                        </a:rPr>
                        <a:t>VALEDICTORIAN NOMINATION FORMS</a:t>
                      </a:r>
                      <a:r>
                        <a:rPr lang="en-US" sz="1200" dirty="0">
                          <a:latin typeface="Abadi" panose="020B0604020104020204" pitchFamily="34" charset="0"/>
                        </a:rPr>
                        <a:t> </a:t>
                      </a:r>
                      <a:r>
                        <a:rPr lang="en-US" sz="1200" dirty="0">
                          <a:solidFill>
                            <a:srgbClr val="FF0000"/>
                          </a:solidFill>
                          <a:latin typeface="Abadi" panose="020B0604020104020204" pitchFamily="34" charset="0"/>
                        </a:rPr>
                        <a:t>due to Mr. MacKinlay by 3:00pm</a:t>
                      </a:r>
                      <a:endParaRPr lang="en-US" dirty="0">
                        <a:latin typeface="Abadi" panose="020B0604020104020204" pitchFamily="34" charset="0"/>
                      </a:endParaRPr>
                    </a:p>
                  </a:txBody>
                  <a:tcPr/>
                </a:tc>
                <a:tc>
                  <a:txBody>
                    <a:bodyPr/>
                    <a:lstStyle/>
                    <a:p>
                      <a:r>
                        <a:rPr lang="en-US" dirty="0">
                          <a:latin typeface="Abadi" panose="020B0604020104020204" pitchFamily="34" charset="0"/>
                        </a:rPr>
                        <a:t>Dec. 8, 2023</a:t>
                      </a:r>
                    </a:p>
                  </a:txBody>
                  <a:tcPr/>
                </a:tc>
                <a:extLst>
                  <a:ext uri="{0D108BD9-81ED-4DB2-BD59-A6C34878D82A}">
                    <a16:rowId xmlns:a16="http://schemas.microsoft.com/office/drawing/2014/main" val="4162648725"/>
                  </a:ext>
                </a:extLst>
              </a:tr>
              <a:tr h="64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GRAD PHOTOS </a:t>
                      </a:r>
                      <a:r>
                        <a:rPr lang="en-US" sz="1600" dirty="0">
                          <a:latin typeface="Abadi" panose="020B0604020104020204" pitchFamily="34" charset="0"/>
                        </a:rPr>
                        <a:t>*Edge Imaging Flyer will be emailed out once grad fee/form are completed        </a:t>
                      </a:r>
                      <a:r>
                        <a:rPr lang="en-US" sz="1200" dirty="0">
                          <a:solidFill>
                            <a:srgbClr val="FF0000"/>
                          </a:solidFill>
                          <a:latin typeface="Abadi" panose="020B0604020104020204" pitchFamily="34" charset="0"/>
                        </a:rPr>
                        <a:t>*see Mrs. Ronson in Student Services if you have any questions*</a:t>
                      </a:r>
                      <a:endParaRPr lang="en-US" dirty="0">
                        <a:latin typeface="Abadi" panose="020B0604020104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Jan. 9 - 19, 2024</a:t>
                      </a:r>
                    </a:p>
                    <a:p>
                      <a:endParaRPr lang="en-US" dirty="0">
                        <a:latin typeface="Abadi" panose="020B0604020104020204" pitchFamily="34" charset="0"/>
                      </a:endParaRPr>
                    </a:p>
                  </a:txBody>
                  <a:tcPr/>
                </a:tc>
                <a:extLst>
                  <a:ext uri="{0D108BD9-81ED-4DB2-BD59-A6C34878D82A}">
                    <a16:rowId xmlns:a16="http://schemas.microsoft.com/office/drawing/2014/main" val="2907111166"/>
                  </a:ext>
                </a:extLst>
              </a:tr>
              <a:tr h="3657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Abadi" panose="020B0604020104020204" pitchFamily="34" charset="0"/>
                        </a:rPr>
                        <a:t>VALEDICTORIAN NOMINATION ESSAYS  </a:t>
                      </a:r>
                      <a:r>
                        <a:rPr lang="en-US" sz="1200" dirty="0">
                          <a:solidFill>
                            <a:srgbClr val="FF0000"/>
                          </a:solidFill>
                          <a:latin typeface="Abadi" panose="020B0604020104020204" pitchFamily="34" charset="0"/>
                        </a:rPr>
                        <a:t>*due to Mr. MacKinlay by 3:00 pm</a:t>
                      </a:r>
                      <a:endParaRPr lang="en-US" dirty="0">
                        <a:latin typeface="Abadi" panose="020B0604020104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Jan. 12, 2024</a:t>
                      </a:r>
                    </a:p>
                  </a:txBody>
                  <a:tcPr/>
                </a:tc>
                <a:extLst>
                  <a:ext uri="{0D108BD9-81ED-4DB2-BD59-A6C34878D82A}">
                    <a16:rowId xmlns:a16="http://schemas.microsoft.com/office/drawing/2014/main" val="1412076312"/>
                  </a:ext>
                </a:extLst>
              </a:tr>
              <a:tr h="365760">
                <a:tc>
                  <a:txBody>
                    <a:bodyPr/>
                    <a:lstStyle/>
                    <a:p>
                      <a:r>
                        <a:rPr lang="en-US" sz="1800" dirty="0">
                          <a:latin typeface="Abadi" panose="020B0604020104020204" pitchFamily="34" charset="0"/>
                        </a:rPr>
                        <a:t>VALEDICTORIAN VOTE   </a:t>
                      </a:r>
                      <a:r>
                        <a:rPr lang="en-US" sz="1200" dirty="0">
                          <a:solidFill>
                            <a:srgbClr val="FF0000"/>
                          </a:solidFill>
                          <a:latin typeface="Abadi" panose="020B0604020104020204" pitchFamily="34" charset="0"/>
                        </a:rPr>
                        <a:t>*online voting (for 24 hours) through Election Buddy &amp; school email account</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Mar. 6, 2024</a:t>
                      </a:r>
                    </a:p>
                  </a:txBody>
                  <a:tcPr/>
                </a:tc>
                <a:extLst>
                  <a:ext uri="{0D108BD9-81ED-4DB2-BD59-A6C34878D82A}">
                    <a16:rowId xmlns:a16="http://schemas.microsoft.com/office/drawing/2014/main" val="546896147"/>
                  </a:ext>
                </a:extLst>
              </a:tr>
              <a:tr h="390539">
                <a:tc>
                  <a:txBody>
                    <a:bodyPr/>
                    <a:lstStyle/>
                    <a:p>
                      <a:r>
                        <a:rPr lang="en-US" dirty="0">
                          <a:latin typeface="Abadi" panose="020B0604020104020204" pitchFamily="34" charset="0"/>
                        </a:rPr>
                        <a:t>GRAD PHOTOS RE-TAKES  </a:t>
                      </a:r>
                      <a:endParaRPr lang="en-US" dirty="0"/>
                    </a:p>
                  </a:txBody>
                  <a:tcPr/>
                </a:tc>
                <a:tc>
                  <a:txBody>
                    <a:bodyPr/>
                    <a:lstStyle/>
                    <a:p>
                      <a:r>
                        <a:rPr lang="en-US" dirty="0">
                          <a:latin typeface="Abadi" panose="020B0604020104020204" pitchFamily="34" charset="0"/>
                        </a:rPr>
                        <a:t>Feb. 26 &amp; 27, 2024</a:t>
                      </a:r>
                    </a:p>
                  </a:txBody>
                  <a:tcPr/>
                </a:tc>
                <a:extLst>
                  <a:ext uri="{0D108BD9-81ED-4DB2-BD59-A6C34878D82A}">
                    <a16:rowId xmlns:a16="http://schemas.microsoft.com/office/drawing/2014/main" val="2473545181"/>
                  </a:ext>
                </a:extLst>
              </a:tr>
              <a:tr h="365760">
                <a:tc>
                  <a:txBody>
                    <a:bodyPr/>
                    <a:lstStyle/>
                    <a:p>
                      <a:r>
                        <a:rPr lang="en-US" sz="1800" dirty="0">
                          <a:latin typeface="Abadi" panose="020B0604020104020204" pitchFamily="34" charset="0"/>
                        </a:rPr>
                        <a:t>APPLICATIONS FOR SJC AWARDS/BURSARIES/SCHOLARSHIPS </a:t>
                      </a:r>
                      <a:r>
                        <a:rPr lang="en-US" sz="1200" dirty="0">
                          <a:solidFill>
                            <a:srgbClr val="FF0000"/>
                          </a:solidFill>
                          <a:latin typeface="Abadi" panose="020B0604020104020204" pitchFamily="34" charset="0"/>
                        </a:rPr>
                        <a:t>*due by 3:00pm **NEW format this year</a:t>
                      </a:r>
                      <a:endParaRPr lang="en-US" dirty="0">
                        <a:latin typeface="Abadi" panose="020B0604020104020204" pitchFamily="34" charset="0"/>
                      </a:endParaRPr>
                    </a:p>
                  </a:txBody>
                  <a:tcPr/>
                </a:tc>
                <a:tc>
                  <a:txBody>
                    <a:bodyPr/>
                    <a:lstStyle/>
                    <a:p>
                      <a:r>
                        <a:rPr lang="en-US" dirty="0">
                          <a:latin typeface="Abadi" panose="020B0604020104020204" pitchFamily="34" charset="0"/>
                        </a:rPr>
                        <a:t>Feb. 28, 2024</a:t>
                      </a:r>
                    </a:p>
                  </a:txBody>
                  <a:tcPr/>
                </a:tc>
                <a:extLst>
                  <a:ext uri="{0D108BD9-81ED-4DB2-BD59-A6C34878D82A}">
                    <a16:rowId xmlns:a16="http://schemas.microsoft.com/office/drawing/2014/main" val="1466039066"/>
                  </a:ext>
                </a:extLst>
              </a:tr>
              <a:tr h="3657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GRAD RETREAT </a:t>
                      </a:r>
                      <a:r>
                        <a:rPr lang="en-US" sz="1200" dirty="0">
                          <a:solidFill>
                            <a:srgbClr val="FF0000"/>
                          </a:solidFill>
                          <a:latin typeface="Abadi" panose="020B0604020104020204" pitchFamily="34" charset="0"/>
                        </a:rPr>
                        <a:t>*organized by Chap Andy   </a:t>
                      </a:r>
                      <a:endParaRPr lang="en-US" dirty="0">
                        <a:latin typeface="Abadi" panose="020B0604020104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Apr. 26, 2024</a:t>
                      </a:r>
                    </a:p>
                  </a:txBody>
                  <a:tcPr/>
                </a:tc>
                <a:extLst>
                  <a:ext uri="{0D108BD9-81ED-4DB2-BD59-A6C34878D82A}">
                    <a16:rowId xmlns:a16="http://schemas.microsoft.com/office/drawing/2014/main" val="3289564546"/>
                  </a:ext>
                </a:extLst>
              </a:tr>
              <a:tr h="3657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err="1">
                          <a:latin typeface="Abadi" panose="020B0604020104020204" pitchFamily="34" charset="0"/>
                        </a:rPr>
                        <a:t>HONOUR</a:t>
                      </a:r>
                      <a:r>
                        <a:rPr lang="en-US" dirty="0">
                          <a:latin typeface="Abadi" panose="020B0604020104020204" pitchFamily="34" charset="0"/>
                        </a:rPr>
                        <a:t> J / EAGLE AWARD APPLICATIONS  </a:t>
                      </a:r>
                      <a:r>
                        <a:rPr lang="en-US" sz="1200" dirty="0">
                          <a:solidFill>
                            <a:srgbClr val="FF0000"/>
                          </a:solidFill>
                          <a:latin typeface="Abadi" panose="020B0604020104020204" pitchFamily="34" charset="0"/>
                        </a:rPr>
                        <a:t>*due by 3:00pm</a:t>
                      </a:r>
                      <a:endParaRPr lang="en-US" dirty="0">
                        <a:latin typeface="Abadi" panose="020B0604020104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Apr. 30, 2024</a:t>
                      </a:r>
                    </a:p>
                  </a:txBody>
                  <a:tcPr/>
                </a:tc>
                <a:extLst>
                  <a:ext uri="{0D108BD9-81ED-4DB2-BD59-A6C34878D82A}">
                    <a16:rowId xmlns:a16="http://schemas.microsoft.com/office/drawing/2014/main" val="2175367584"/>
                  </a:ext>
                </a:extLst>
              </a:tr>
              <a:tr h="3657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badi" panose="020B0604020104020204" pitchFamily="34" charset="0"/>
                        </a:rPr>
                        <a:t>PROM TICKET SALES  </a:t>
                      </a:r>
                      <a:r>
                        <a:rPr lang="en-US" sz="1200" dirty="0">
                          <a:solidFill>
                            <a:srgbClr val="FF0000"/>
                          </a:solidFill>
                          <a:latin typeface="Abadi" panose="020B0604020104020204" pitchFamily="34" charset="0"/>
                        </a:rPr>
                        <a:t>*paid through School Cash Online   **grad fee does NOT cover prom ticket costs</a:t>
                      </a:r>
                      <a:endParaRPr lang="en-US" dirty="0">
                        <a:latin typeface="Abadi" panose="020B0604020104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Abadi" panose="020B0604020104020204" pitchFamily="34" charset="0"/>
                        </a:rPr>
                        <a:t>Apr. 29, 30, May 1, 2, 3, 2024</a:t>
                      </a:r>
                    </a:p>
                  </a:txBody>
                  <a:tcPr/>
                </a:tc>
                <a:extLst>
                  <a:ext uri="{0D108BD9-81ED-4DB2-BD59-A6C34878D82A}">
                    <a16:rowId xmlns:a16="http://schemas.microsoft.com/office/drawing/2014/main" val="616405852"/>
                  </a:ext>
                </a:extLst>
              </a:tr>
              <a:tr h="365760">
                <a:tc>
                  <a:txBody>
                    <a:bodyPr/>
                    <a:lstStyle/>
                    <a:p>
                      <a:r>
                        <a:rPr lang="en-US" dirty="0">
                          <a:latin typeface="Abadi" panose="020B0604020104020204" pitchFamily="34" charset="0"/>
                        </a:rPr>
                        <a:t>GRAD FEE REFUND DEADLINE </a:t>
                      </a:r>
                      <a:r>
                        <a:rPr lang="en-US" sz="1200" dirty="0">
                          <a:solidFill>
                            <a:srgbClr val="FF0000"/>
                          </a:solidFill>
                          <a:latin typeface="Abadi" panose="020B0604020104020204" pitchFamily="34" charset="0"/>
                        </a:rPr>
                        <a:t>*if you choose not to participate</a:t>
                      </a:r>
                      <a:endParaRPr lang="en-US" dirty="0">
                        <a:latin typeface="Abadi" panose="020B0604020104020204" pitchFamily="34" charset="0"/>
                      </a:endParaRPr>
                    </a:p>
                  </a:txBody>
                  <a:tcPr/>
                </a:tc>
                <a:tc>
                  <a:txBody>
                    <a:bodyPr/>
                    <a:lstStyle/>
                    <a:p>
                      <a:r>
                        <a:rPr lang="en-US" dirty="0">
                          <a:latin typeface="Abadi" panose="020B0604020104020204" pitchFamily="34" charset="0"/>
                        </a:rPr>
                        <a:t>May 1, 2024</a:t>
                      </a:r>
                    </a:p>
                  </a:txBody>
                  <a:tcPr/>
                </a:tc>
                <a:extLst>
                  <a:ext uri="{0D108BD9-81ED-4DB2-BD59-A6C34878D82A}">
                    <a16:rowId xmlns:a16="http://schemas.microsoft.com/office/drawing/2014/main" val="4099853732"/>
                  </a:ext>
                </a:extLst>
              </a:tr>
              <a:tr h="365760">
                <a:tc>
                  <a:txBody>
                    <a:bodyPr/>
                    <a:lstStyle/>
                    <a:p>
                      <a:r>
                        <a:rPr lang="en-US" dirty="0">
                          <a:latin typeface="Abadi" panose="020B0604020104020204" pitchFamily="34" charset="0"/>
                        </a:rPr>
                        <a:t>SENIOR PROM </a:t>
                      </a:r>
                      <a:r>
                        <a:rPr lang="en-US" sz="1200" dirty="0">
                          <a:solidFill>
                            <a:srgbClr val="FF0000"/>
                          </a:solidFill>
                          <a:latin typeface="Abadi" panose="020B0604020104020204" pitchFamily="34" charset="0"/>
                        </a:rPr>
                        <a:t>@ Best Western 5:45 – 10:00pm  **tentative date</a:t>
                      </a:r>
                      <a:endParaRPr lang="en-US" dirty="0">
                        <a:latin typeface="Abadi" panose="020B0604020104020204" pitchFamily="34" charset="0"/>
                      </a:endParaRPr>
                    </a:p>
                  </a:txBody>
                  <a:tcPr/>
                </a:tc>
                <a:tc>
                  <a:txBody>
                    <a:bodyPr/>
                    <a:lstStyle/>
                    <a:p>
                      <a:r>
                        <a:rPr lang="en-US" dirty="0">
                          <a:latin typeface="Abadi" panose="020B0604020104020204" pitchFamily="34" charset="0"/>
                        </a:rPr>
                        <a:t>May 31, 2024</a:t>
                      </a:r>
                    </a:p>
                  </a:txBody>
                  <a:tcPr/>
                </a:tc>
                <a:extLst>
                  <a:ext uri="{0D108BD9-81ED-4DB2-BD59-A6C34878D82A}">
                    <a16:rowId xmlns:a16="http://schemas.microsoft.com/office/drawing/2014/main" val="3809494028"/>
                  </a:ext>
                </a:extLst>
              </a:tr>
              <a:tr h="365760">
                <a:tc>
                  <a:txBody>
                    <a:bodyPr/>
                    <a:lstStyle/>
                    <a:p>
                      <a:r>
                        <a:rPr lang="en-US" dirty="0">
                          <a:latin typeface="Abadi" panose="020B0604020104020204" pitchFamily="34" charset="0"/>
                        </a:rPr>
                        <a:t>GRAD REHEARSAL  </a:t>
                      </a:r>
                      <a:r>
                        <a:rPr lang="en-US" sz="1200" dirty="0">
                          <a:solidFill>
                            <a:srgbClr val="FF0000"/>
                          </a:solidFill>
                          <a:latin typeface="Abadi" panose="020B0604020104020204" pitchFamily="34" charset="0"/>
                        </a:rPr>
                        <a:t>@ Sanderson Centre 9:00 am – 12:00 pm  *mandatory*</a:t>
                      </a:r>
                      <a:endParaRPr lang="en-US" dirty="0">
                        <a:latin typeface="Abadi" panose="020B0604020104020204" pitchFamily="34" charset="0"/>
                      </a:endParaRPr>
                    </a:p>
                  </a:txBody>
                  <a:tcPr/>
                </a:tc>
                <a:tc>
                  <a:txBody>
                    <a:bodyPr/>
                    <a:lstStyle/>
                    <a:p>
                      <a:r>
                        <a:rPr lang="en-US" dirty="0">
                          <a:latin typeface="Abadi" panose="020B0604020104020204" pitchFamily="34" charset="0"/>
                        </a:rPr>
                        <a:t>June 26, 2024</a:t>
                      </a:r>
                    </a:p>
                  </a:txBody>
                  <a:tcPr/>
                </a:tc>
                <a:extLst>
                  <a:ext uri="{0D108BD9-81ED-4DB2-BD59-A6C34878D82A}">
                    <a16:rowId xmlns:a16="http://schemas.microsoft.com/office/drawing/2014/main" val="859454229"/>
                  </a:ext>
                </a:extLst>
              </a:tr>
              <a:tr h="365760">
                <a:tc>
                  <a:txBody>
                    <a:bodyPr/>
                    <a:lstStyle/>
                    <a:p>
                      <a:r>
                        <a:rPr lang="en-US" dirty="0">
                          <a:latin typeface="Abadi" panose="020B0604020104020204" pitchFamily="34" charset="0"/>
                        </a:rPr>
                        <a:t>GRADUATION CEREMONY  </a:t>
                      </a:r>
                      <a:r>
                        <a:rPr lang="en-US" sz="1200" dirty="0">
                          <a:solidFill>
                            <a:srgbClr val="FF0000"/>
                          </a:solidFill>
                          <a:latin typeface="Abadi" panose="020B0604020104020204" pitchFamily="34" charset="0"/>
                        </a:rPr>
                        <a:t>@ Sanderson Centre 7:00 pm</a:t>
                      </a:r>
                      <a:endParaRPr lang="en-US" dirty="0">
                        <a:latin typeface="Abadi" panose="020B0604020104020204" pitchFamily="34" charset="0"/>
                      </a:endParaRPr>
                    </a:p>
                  </a:txBody>
                  <a:tcPr/>
                </a:tc>
                <a:tc>
                  <a:txBody>
                    <a:bodyPr/>
                    <a:lstStyle/>
                    <a:p>
                      <a:r>
                        <a:rPr lang="en-US" dirty="0">
                          <a:latin typeface="Abadi" panose="020B0604020104020204" pitchFamily="34" charset="0"/>
                        </a:rPr>
                        <a:t>June 27, 2024</a:t>
                      </a:r>
                    </a:p>
                  </a:txBody>
                  <a:tcPr/>
                </a:tc>
                <a:extLst>
                  <a:ext uri="{0D108BD9-81ED-4DB2-BD59-A6C34878D82A}">
                    <a16:rowId xmlns:a16="http://schemas.microsoft.com/office/drawing/2014/main" val="1331933708"/>
                  </a:ext>
                </a:extLst>
              </a:tr>
            </a:tbl>
          </a:graphicData>
        </a:graphic>
      </p:graphicFrame>
    </p:spTree>
    <p:extLst>
      <p:ext uri="{BB962C8B-B14F-4D97-AF65-F5344CB8AC3E}">
        <p14:creationId xmlns:p14="http://schemas.microsoft.com/office/powerpoint/2010/main" val="5994361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Isosceles Triangle 2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Freeform: Shape 2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C939AF4-66FA-481A-8AB5-0486406277B2}"/>
              </a:ext>
            </a:extLst>
          </p:cNvPr>
          <p:cNvSpPr>
            <a:spLocks noGrp="1"/>
          </p:cNvSpPr>
          <p:nvPr>
            <p:ph type="title"/>
          </p:nvPr>
        </p:nvSpPr>
        <p:spPr>
          <a:xfrm>
            <a:off x="7181723" y="609600"/>
            <a:ext cx="4512989" cy="2227730"/>
          </a:xfrm>
        </p:spPr>
        <p:txBody>
          <a:bodyPr anchor="ctr">
            <a:normAutofit/>
          </a:bodyPr>
          <a:lstStyle/>
          <a:p>
            <a:pPr algn="ctr"/>
            <a:r>
              <a:rPr lang="en-US" sz="5400" b="1" dirty="0">
                <a:solidFill>
                  <a:srgbClr val="FFFFFF"/>
                </a:solidFill>
              </a:rPr>
              <a:t>FULL DISCLOSURE</a:t>
            </a:r>
          </a:p>
        </p:txBody>
      </p:sp>
      <p:pic>
        <p:nvPicPr>
          <p:cNvPr id="4" name="Content Placeholder 3" descr="A close up of a card&#10;&#10;Description automatically generated">
            <a:extLst>
              <a:ext uri="{FF2B5EF4-FFF2-40B4-BE49-F238E27FC236}">
                <a16:creationId xmlns:a16="http://schemas.microsoft.com/office/drawing/2014/main" id="{644856CD-F58D-48B4-A75B-80E3E216615B}"/>
              </a:ext>
            </a:extLst>
          </p:cNvPr>
          <p:cNvPicPr>
            <a:picLocks noChangeAspect="1"/>
          </p:cNvPicPr>
          <p:nvPr/>
        </p:nvPicPr>
        <p:blipFill>
          <a:blip r:embed="rId2"/>
          <a:stretch>
            <a:fillRect/>
          </a:stretch>
        </p:blipFill>
        <p:spPr>
          <a:xfrm>
            <a:off x="757251" y="1770982"/>
            <a:ext cx="3856774" cy="3404934"/>
          </a:xfrm>
          <a:prstGeom prst="rect">
            <a:avLst/>
          </a:prstGeom>
        </p:spPr>
      </p:pic>
      <p:sp>
        <p:nvSpPr>
          <p:cNvPr id="8" name="Content Placeholder 7">
            <a:extLst>
              <a:ext uri="{FF2B5EF4-FFF2-40B4-BE49-F238E27FC236}">
                <a16:creationId xmlns:a16="http://schemas.microsoft.com/office/drawing/2014/main" id="{1CA2C22C-F76F-49A0-9717-2EFB8CEED6FE}"/>
              </a:ext>
            </a:extLst>
          </p:cNvPr>
          <p:cNvSpPr>
            <a:spLocks noGrp="1"/>
          </p:cNvSpPr>
          <p:nvPr>
            <p:ph idx="1"/>
          </p:nvPr>
        </p:nvSpPr>
        <p:spPr>
          <a:xfrm>
            <a:off x="7181725" y="2837329"/>
            <a:ext cx="4512988" cy="3852720"/>
          </a:xfrm>
        </p:spPr>
        <p:txBody>
          <a:bodyPr anchor="t">
            <a:normAutofit lnSpcReduction="10000"/>
          </a:bodyPr>
          <a:lstStyle/>
          <a:p>
            <a:pPr marL="0" indent="0" algn="ctr">
              <a:buNone/>
            </a:pPr>
            <a:r>
              <a:rPr lang="en-US" dirty="0">
                <a:solidFill>
                  <a:srgbClr val="FFFFFF"/>
                </a:solidFill>
              </a:rPr>
              <a:t>Full disclosure dates for this </a:t>
            </a:r>
          </a:p>
          <a:p>
            <a:pPr marL="0" indent="0" algn="ctr">
              <a:buNone/>
            </a:pPr>
            <a:r>
              <a:rPr lang="en-US" dirty="0">
                <a:solidFill>
                  <a:srgbClr val="FFFFFF"/>
                </a:solidFill>
              </a:rPr>
              <a:t>school year are:</a:t>
            </a:r>
          </a:p>
          <a:p>
            <a:pPr marL="0" indent="0">
              <a:buNone/>
            </a:pPr>
            <a:endParaRPr lang="en-US" dirty="0">
              <a:solidFill>
                <a:srgbClr val="FFFFFF"/>
              </a:solidFill>
            </a:endParaRPr>
          </a:p>
          <a:p>
            <a:r>
              <a:rPr lang="en-US" b="1" dirty="0">
                <a:solidFill>
                  <a:schemeClr val="tx1"/>
                </a:solidFill>
              </a:rPr>
              <a:t>SEMESTER 1: December 1, 2023</a:t>
            </a:r>
          </a:p>
          <a:p>
            <a:r>
              <a:rPr lang="en-US" b="1" dirty="0">
                <a:solidFill>
                  <a:srgbClr val="FFFFFF"/>
                </a:solidFill>
              </a:rPr>
              <a:t>SEMESTER 2: May 9, 2024</a:t>
            </a:r>
          </a:p>
          <a:p>
            <a:pPr marL="0" indent="0">
              <a:buNone/>
            </a:pPr>
            <a:endParaRPr lang="en-US" b="1" dirty="0">
              <a:solidFill>
                <a:srgbClr val="FFFFFF"/>
              </a:solidFill>
            </a:endParaRPr>
          </a:p>
          <a:p>
            <a:pPr marL="0" indent="0" algn="ctr">
              <a:buNone/>
            </a:pPr>
            <a:r>
              <a:rPr lang="en-US" dirty="0">
                <a:solidFill>
                  <a:srgbClr val="FFFFFF"/>
                </a:solidFill>
              </a:rPr>
              <a:t>In order to ensure a course does not appear on your transcript from the semester you are working in, you must drop the course </a:t>
            </a:r>
            <a:r>
              <a:rPr lang="en-US" b="1" dirty="0">
                <a:solidFill>
                  <a:srgbClr val="FF0000"/>
                </a:solidFill>
              </a:rPr>
              <a:t>PRIOR</a:t>
            </a:r>
            <a:r>
              <a:rPr lang="en-US" dirty="0">
                <a:solidFill>
                  <a:srgbClr val="FFFFFF"/>
                </a:solidFill>
              </a:rPr>
              <a:t> to the </a:t>
            </a:r>
            <a:r>
              <a:rPr lang="en-US" b="1" dirty="0">
                <a:solidFill>
                  <a:schemeClr val="tx1"/>
                </a:solidFill>
              </a:rPr>
              <a:t>FULL DISCLOSURE </a:t>
            </a:r>
            <a:r>
              <a:rPr lang="en-US" dirty="0">
                <a:solidFill>
                  <a:srgbClr val="FFFFFF"/>
                </a:solidFill>
              </a:rPr>
              <a:t>dates outlined above.  </a:t>
            </a:r>
          </a:p>
        </p:txBody>
      </p:sp>
      <p:sp>
        <p:nvSpPr>
          <p:cNvPr id="5" name="Arrow: Up 4">
            <a:extLst>
              <a:ext uri="{FF2B5EF4-FFF2-40B4-BE49-F238E27FC236}">
                <a16:creationId xmlns:a16="http://schemas.microsoft.com/office/drawing/2014/main" id="{823DBBB9-25F1-4288-AAF3-E9426C98ABF4}"/>
              </a:ext>
            </a:extLst>
          </p:cNvPr>
          <p:cNvSpPr/>
          <p:nvPr/>
        </p:nvSpPr>
        <p:spPr>
          <a:xfrm rot="5166276">
            <a:off x="6223314" y="1167967"/>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Up 17">
            <a:extLst>
              <a:ext uri="{FF2B5EF4-FFF2-40B4-BE49-F238E27FC236}">
                <a16:creationId xmlns:a16="http://schemas.microsoft.com/office/drawing/2014/main" id="{A0205A98-456C-4919-9F40-2F85D7011BDA}"/>
              </a:ext>
            </a:extLst>
          </p:cNvPr>
          <p:cNvSpPr/>
          <p:nvPr/>
        </p:nvSpPr>
        <p:spPr>
          <a:xfrm rot="3960107">
            <a:off x="6495565" y="1968516"/>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Arrow: Up 19">
            <a:extLst>
              <a:ext uri="{FF2B5EF4-FFF2-40B4-BE49-F238E27FC236}">
                <a16:creationId xmlns:a16="http://schemas.microsoft.com/office/drawing/2014/main" id="{C1CA0EDA-6C1C-4D1B-BB02-FB4DA003820F}"/>
              </a:ext>
            </a:extLst>
          </p:cNvPr>
          <p:cNvSpPr/>
          <p:nvPr/>
        </p:nvSpPr>
        <p:spPr>
          <a:xfrm rot="6839017">
            <a:off x="6642986" y="393483"/>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Arrow: Up 21">
            <a:extLst>
              <a:ext uri="{FF2B5EF4-FFF2-40B4-BE49-F238E27FC236}">
                <a16:creationId xmlns:a16="http://schemas.microsoft.com/office/drawing/2014/main" id="{E069B0AF-4A92-4A25-A912-A98932ACA8ED}"/>
              </a:ext>
            </a:extLst>
          </p:cNvPr>
          <p:cNvSpPr/>
          <p:nvPr/>
        </p:nvSpPr>
        <p:spPr>
          <a:xfrm rot="8707594">
            <a:off x="7724122" y="119407"/>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Arrow: Up 23">
            <a:extLst>
              <a:ext uri="{FF2B5EF4-FFF2-40B4-BE49-F238E27FC236}">
                <a16:creationId xmlns:a16="http://schemas.microsoft.com/office/drawing/2014/main" id="{8429BA47-3852-4FC2-A800-0A5A6C1FFDE0}"/>
              </a:ext>
            </a:extLst>
          </p:cNvPr>
          <p:cNvSpPr/>
          <p:nvPr/>
        </p:nvSpPr>
        <p:spPr>
          <a:xfrm rot="10800000">
            <a:off x="8993506" y="68447"/>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Arrow: Up 25">
            <a:extLst>
              <a:ext uri="{FF2B5EF4-FFF2-40B4-BE49-F238E27FC236}">
                <a16:creationId xmlns:a16="http://schemas.microsoft.com/office/drawing/2014/main" id="{AFD57CE3-EFFA-4495-B7A5-E12C9C38F3AE}"/>
              </a:ext>
            </a:extLst>
          </p:cNvPr>
          <p:cNvSpPr/>
          <p:nvPr/>
        </p:nvSpPr>
        <p:spPr>
          <a:xfrm rot="2702119">
            <a:off x="6963287" y="2781833"/>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Arrow: Up 27">
            <a:extLst>
              <a:ext uri="{FF2B5EF4-FFF2-40B4-BE49-F238E27FC236}">
                <a16:creationId xmlns:a16="http://schemas.microsoft.com/office/drawing/2014/main" id="{B191E65A-F8F9-4ADF-8F68-32A4ED811891}"/>
              </a:ext>
            </a:extLst>
          </p:cNvPr>
          <p:cNvSpPr/>
          <p:nvPr/>
        </p:nvSpPr>
        <p:spPr>
          <a:xfrm rot="12763098">
            <a:off x="10294908" y="121234"/>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Arrow: Up 29">
            <a:extLst>
              <a:ext uri="{FF2B5EF4-FFF2-40B4-BE49-F238E27FC236}">
                <a16:creationId xmlns:a16="http://schemas.microsoft.com/office/drawing/2014/main" id="{D6C8C4B9-EBFD-45CB-B1DA-1868D489A439}"/>
              </a:ext>
            </a:extLst>
          </p:cNvPr>
          <p:cNvSpPr/>
          <p:nvPr/>
        </p:nvSpPr>
        <p:spPr>
          <a:xfrm rot="13628020">
            <a:off x="11152403" y="694488"/>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Arrow: Up 30">
            <a:extLst>
              <a:ext uri="{FF2B5EF4-FFF2-40B4-BE49-F238E27FC236}">
                <a16:creationId xmlns:a16="http://schemas.microsoft.com/office/drawing/2014/main" id="{A35B43E1-4FF2-42D7-9E36-C23F9A83CEB5}"/>
              </a:ext>
            </a:extLst>
          </p:cNvPr>
          <p:cNvSpPr/>
          <p:nvPr/>
        </p:nvSpPr>
        <p:spPr>
          <a:xfrm rot="16200000">
            <a:off x="11564534" y="1612123"/>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Arrow: Up 31">
            <a:extLst>
              <a:ext uri="{FF2B5EF4-FFF2-40B4-BE49-F238E27FC236}">
                <a16:creationId xmlns:a16="http://schemas.microsoft.com/office/drawing/2014/main" id="{51985972-CAD3-4516-B2FB-3114697BD28E}"/>
              </a:ext>
            </a:extLst>
          </p:cNvPr>
          <p:cNvSpPr/>
          <p:nvPr/>
        </p:nvSpPr>
        <p:spPr>
          <a:xfrm rot="18611679">
            <a:off x="11451735" y="2651833"/>
            <a:ext cx="438539" cy="480608"/>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575409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4361" y="217171"/>
            <a:ext cx="9459614" cy="804246"/>
          </a:xfrm>
        </p:spPr>
        <p:txBody>
          <a:bodyPr/>
          <a:lstStyle/>
          <a:p>
            <a:pPr algn="l"/>
            <a:r>
              <a:rPr lang="en-CA" dirty="0">
                <a:solidFill>
                  <a:schemeClr val="accent2">
                    <a:lumMod val="50000"/>
                  </a:schemeClr>
                </a:solidFill>
                <a:latin typeface="Abadi" panose="020B0604020104020204" pitchFamily="34" charset="0"/>
              </a:rPr>
              <a:t>VALEDICTORIAN CANDIDATES</a:t>
            </a:r>
          </a:p>
        </p:txBody>
      </p:sp>
      <p:sp>
        <p:nvSpPr>
          <p:cNvPr id="5" name="Arrow: Right 4">
            <a:extLst>
              <a:ext uri="{FF2B5EF4-FFF2-40B4-BE49-F238E27FC236}">
                <a16:creationId xmlns:a16="http://schemas.microsoft.com/office/drawing/2014/main" id="{4E5B7A73-0953-4CBB-8696-DB8A451689D0}"/>
              </a:ext>
            </a:extLst>
          </p:cNvPr>
          <p:cNvSpPr/>
          <p:nvPr/>
        </p:nvSpPr>
        <p:spPr>
          <a:xfrm>
            <a:off x="755777" y="1296728"/>
            <a:ext cx="6344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749A0A86-A8C3-4E7E-8E8F-A90241FFD0DC}"/>
              </a:ext>
            </a:extLst>
          </p:cNvPr>
          <p:cNvSpPr txBox="1"/>
          <p:nvPr/>
        </p:nvSpPr>
        <p:spPr>
          <a:xfrm>
            <a:off x="1845902" y="1210801"/>
            <a:ext cx="6802016" cy="646331"/>
          </a:xfrm>
          <a:prstGeom prst="rect">
            <a:avLst/>
          </a:prstGeom>
          <a:noFill/>
        </p:spPr>
        <p:txBody>
          <a:bodyPr wrap="square" rtlCol="0">
            <a:spAutoFit/>
          </a:bodyPr>
          <a:lstStyle/>
          <a:p>
            <a:r>
              <a:rPr lang="en-US" dirty="0">
                <a:latin typeface="Abadi" panose="020B0604020104020204" pitchFamily="34" charset="0"/>
              </a:rPr>
              <a:t>Must submit a Valedictorian Nomination Form to Mr. MacKinlay by </a:t>
            </a:r>
            <a:r>
              <a:rPr lang="en-US" dirty="0">
                <a:solidFill>
                  <a:srgbClr val="FF0000"/>
                </a:solidFill>
                <a:latin typeface="Abadi" panose="020B0604020104020204" pitchFamily="34" charset="0"/>
              </a:rPr>
              <a:t>December 8, 2023 </a:t>
            </a:r>
            <a:r>
              <a:rPr lang="en-US" sz="1200" dirty="0">
                <a:solidFill>
                  <a:srgbClr val="FF0000"/>
                </a:solidFill>
                <a:latin typeface="Abadi" panose="020B0604020104020204" pitchFamily="34" charset="0"/>
              </a:rPr>
              <a:t>*found in your Leaving the Nest Assembly package or at sjconline</a:t>
            </a:r>
            <a:endParaRPr lang="en-US" dirty="0">
              <a:solidFill>
                <a:srgbClr val="FF0000"/>
              </a:solidFill>
              <a:latin typeface="Abadi" panose="020B0604020104020204" pitchFamily="34" charset="0"/>
            </a:endParaRPr>
          </a:p>
        </p:txBody>
      </p:sp>
      <p:sp>
        <p:nvSpPr>
          <p:cNvPr id="8" name="Arrow: Right 7">
            <a:extLst>
              <a:ext uri="{FF2B5EF4-FFF2-40B4-BE49-F238E27FC236}">
                <a16:creationId xmlns:a16="http://schemas.microsoft.com/office/drawing/2014/main" id="{6A550E23-313A-46E2-A363-B36EB9807CA6}"/>
              </a:ext>
            </a:extLst>
          </p:cNvPr>
          <p:cNvSpPr/>
          <p:nvPr/>
        </p:nvSpPr>
        <p:spPr>
          <a:xfrm>
            <a:off x="755777" y="2993301"/>
            <a:ext cx="6344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4F88CB57-389F-470E-9859-6D173EF403B9}"/>
              </a:ext>
            </a:extLst>
          </p:cNvPr>
          <p:cNvSpPr txBox="1"/>
          <p:nvPr/>
        </p:nvSpPr>
        <p:spPr>
          <a:xfrm>
            <a:off x="1831904" y="3025936"/>
            <a:ext cx="6391469" cy="369332"/>
          </a:xfrm>
          <a:prstGeom prst="rect">
            <a:avLst/>
          </a:prstGeom>
          <a:noFill/>
        </p:spPr>
        <p:txBody>
          <a:bodyPr wrap="square" rtlCol="0">
            <a:spAutoFit/>
          </a:bodyPr>
          <a:lstStyle/>
          <a:p>
            <a:r>
              <a:rPr lang="en-US" dirty="0"/>
              <a:t>The Grad Committee will confirm up to 5 candidates</a:t>
            </a:r>
          </a:p>
        </p:txBody>
      </p:sp>
      <p:sp>
        <p:nvSpPr>
          <p:cNvPr id="12" name="Arrow: Right 11">
            <a:extLst>
              <a:ext uri="{FF2B5EF4-FFF2-40B4-BE49-F238E27FC236}">
                <a16:creationId xmlns:a16="http://schemas.microsoft.com/office/drawing/2014/main" id="{C901F56D-0214-41CB-A429-19F1B7DB1E2E}"/>
              </a:ext>
            </a:extLst>
          </p:cNvPr>
          <p:cNvSpPr/>
          <p:nvPr/>
        </p:nvSpPr>
        <p:spPr>
          <a:xfrm>
            <a:off x="755778" y="4034832"/>
            <a:ext cx="6344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28BDA9B2-5656-45CF-A124-AA8BAA3F3ABC}"/>
              </a:ext>
            </a:extLst>
          </p:cNvPr>
          <p:cNvSpPr txBox="1"/>
          <p:nvPr/>
        </p:nvSpPr>
        <p:spPr>
          <a:xfrm>
            <a:off x="1845902" y="3799070"/>
            <a:ext cx="7540694" cy="923330"/>
          </a:xfrm>
          <a:prstGeom prst="rect">
            <a:avLst/>
          </a:prstGeom>
          <a:noFill/>
        </p:spPr>
        <p:txBody>
          <a:bodyPr wrap="square" rtlCol="0">
            <a:spAutoFit/>
          </a:bodyPr>
          <a:lstStyle/>
          <a:p>
            <a:r>
              <a:rPr lang="en-US" dirty="0">
                <a:latin typeface="Abadi" panose="020B0604020104020204" pitchFamily="34" charset="0"/>
              </a:rPr>
              <a:t>Candidates will be given an opportunity to present their essay on morning announcements over SJC-TV for a 1 minute/20 second segment on</a:t>
            </a:r>
          </a:p>
          <a:p>
            <a:r>
              <a:rPr lang="en-US" dirty="0">
                <a:solidFill>
                  <a:srgbClr val="FF0000"/>
                </a:solidFill>
                <a:latin typeface="Abadi" panose="020B0604020104020204" pitchFamily="34" charset="0"/>
              </a:rPr>
              <a:t> March 5, 2024 &amp; will appear in alphabetical order</a:t>
            </a:r>
            <a:endParaRPr lang="en-US" dirty="0"/>
          </a:p>
        </p:txBody>
      </p:sp>
      <p:sp>
        <p:nvSpPr>
          <p:cNvPr id="14" name="Arrow: Right 13">
            <a:extLst>
              <a:ext uri="{FF2B5EF4-FFF2-40B4-BE49-F238E27FC236}">
                <a16:creationId xmlns:a16="http://schemas.microsoft.com/office/drawing/2014/main" id="{E3FC3832-DF99-484A-B28E-CBC5ADDC9FE9}"/>
              </a:ext>
            </a:extLst>
          </p:cNvPr>
          <p:cNvSpPr/>
          <p:nvPr/>
        </p:nvSpPr>
        <p:spPr>
          <a:xfrm>
            <a:off x="755778" y="4947355"/>
            <a:ext cx="6344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158E80B8-9281-47C9-AFC4-CCF9D5A2CAC4}"/>
              </a:ext>
            </a:extLst>
          </p:cNvPr>
          <p:cNvSpPr txBox="1"/>
          <p:nvPr/>
        </p:nvSpPr>
        <p:spPr>
          <a:xfrm>
            <a:off x="1831904" y="4989117"/>
            <a:ext cx="6951307" cy="369332"/>
          </a:xfrm>
          <a:prstGeom prst="rect">
            <a:avLst/>
          </a:prstGeom>
          <a:noFill/>
        </p:spPr>
        <p:txBody>
          <a:bodyPr wrap="square" rtlCol="0">
            <a:spAutoFit/>
          </a:bodyPr>
          <a:lstStyle/>
          <a:p>
            <a:r>
              <a:rPr lang="en-US" dirty="0">
                <a:latin typeface="Abadi" panose="020B0604020104020204" pitchFamily="34" charset="0"/>
              </a:rPr>
              <a:t>Candidate names will be put on the ballot in alphabetical order</a:t>
            </a:r>
          </a:p>
        </p:txBody>
      </p:sp>
      <p:sp>
        <p:nvSpPr>
          <p:cNvPr id="16" name="Arrow: Right 15">
            <a:extLst>
              <a:ext uri="{FF2B5EF4-FFF2-40B4-BE49-F238E27FC236}">
                <a16:creationId xmlns:a16="http://schemas.microsoft.com/office/drawing/2014/main" id="{B6E8656F-35F4-4024-B2AD-A43F9965C311}"/>
              </a:ext>
            </a:extLst>
          </p:cNvPr>
          <p:cNvSpPr/>
          <p:nvPr/>
        </p:nvSpPr>
        <p:spPr>
          <a:xfrm>
            <a:off x="755778" y="5859878"/>
            <a:ext cx="6344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F066D4AB-DA0A-4D28-942E-1DE449A21BF7}"/>
              </a:ext>
            </a:extLst>
          </p:cNvPr>
          <p:cNvSpPr txBox="1"/>
          <p:nvPr/>
        </p:nvSpPr>
        <p:spPr>
          <a:xfrm>
            <a:off x="1677815" y="5917528"/>
            <a:ext cx="9173552" cy="369332"/>
          </a:xfrm>
          <a:prstGeom prst="rect">
            <a:avLst/>
          </a:prstGeom>
          <a:noFill/>
        </p:spPr>
        <p:txBody>
          <a:bodyPr wrap="square" rtlCol="0">
            <a:spAutoFit/>
          </a:bodyPr>
          <a:lstStyle/>
          <a:p>
            <a:r>
              <a:rPr lang="en-US" dirty="0">
                <a:latin typeface="Abadi" panose="020B0604020104020204" pitchFamily="34" charset="0"/>
              </a:rPr>
              <a:t>Voting ballots will be completed </a:t>
            </a:r>
            <a:r>
              <a:rPr lang="en-US" dirty="0">
                <a:solidFill>
                  <a:srgbClr val="FF0000"/>
                </a:solidFill>
                <a:latin typeface="Abadi" panose="020B0604020104020204" pitchFamily="34" charset="0"/>
              </a:rPr>
              <a:t>online for 24 hours beginning at 8am </a:t>
            </a:r>
            <a:r>
              <a:rPr lang="en-US" dirty="0">
                <a:latin typeface="Abadi" panose="020B0604020104020204" pitchFamily="34" charset="0"/>
              </a:rPr>
              <a:t>on </a:t>
            </a:r>
            <a:r>
              <a:rPr lang="en-US" dirty="0">
                <a:solidFill>
                  <a:srgbClr val="FF0000"/>
                </a:solidFill>
                <a:latin typeface="Abadi" panose="020B0604020104020204" pitchFamily="34" charset="0"/>
              </a:rPr>
              <a:t>March 6, 2024</a:t>
            </a:r>
            <a:endParaRPr lang="en-US" dirty="0">
              <a:latin typeface="Abadi" panose="020B0604020104020204" pitchFamily="34" charset="0"/>
            </a:endParaRPr>
          </a:p>
        </p:txBody>
      </p:sp>
      <p:sp>
        <p:nvSpPr>
          <p:cNvPr id="4" name="TextBox 3">
            <a:extLst>
              <a:ext uri="{FF2B5EF4-FFF2-40B4-BE49-F238E27FC236}">
                <a16:creationId xmlns:a16="http://schemas.microsoft.com/office/drawing/2014/main" id="{3719C169-CBF9-416B-9003-022B12419609}"/>
              </a:ext>
            </a:extLst>
          </p:cNvPr>
          <p:cNvSpPr txBox="1"/>
          <p:nvPr/>
        </p:nvSpPr>
        <p:spPr>
          <a:xfrm>
            <a:off x="1897996" y="1983935"/>
            <a:ext cx="7292657" cy="646331"/>
          </a:xfrm>
          <a:prstGeom prst="rect">
            <a:avLst/>
          </a:prstGeom>
          <a:noFill/>
        </p:spPr>
        <p:txBody>
          <a:bodyPr wrap="square" rtlCol="0">
            <a:spAutoFit/>
          </a:bodyPr>
          <a:lstStyle/>
          <a:p>
            <a:r>
              <a:rPr lang="en-US" dirty="0">
                <a:latin typeface="Abadi" panose="020B0604020104020204" pitchFamily="34" charset="0"/>
              </a:rPr>
              <a:t>A 300-word essay on </a:t>
            </a:r>
            <a:r>
              <a:rPr lang="en-US" u="sng" dirty="0">
                <a:latin typeface="Abadi" panose="020B0604020104020204" pitchFamily="34" charset="0"/>
              </a:rPr>
              <a:t>‘Why You Are A Worthy Candidate &amp; How You Meet the Valedictorian Criteria’ </a:t>
            </a:r>
            <a:r>
              <a:rPr lang="en-US" dirty="0">
                <a:latin typeface="Abadi" panose="020B0604020104020204" pitchFamily="34" charset="0"/>
              </a:rPr>
              <a:t>is due by </a:t>
            </a:r>
            <a:r>
              <a:rPr lang="en-US" dirty="0">
                <a:solidFill>
                  <a:srgbClr val="FF0000"/>
                </a:solidFill>
                <a:latin typeface="Abadi" panose="020B0604020104020204" pitchFamily="34" charset="0"/>
              </a:rPr>
              <a:t>3:00 pm on January 12, 2024</a:t>
            </a:r>
            <a:endParaRPr lang="en-US" dirty="0"/>
          </a:p>
        </p:txBody>
      </p:sp>
      <p:sp>
        <p:nvSpPr>
          <p:cNvPr id="18" name="Arrow: Right 17">
            <a:extLst>
              <a:ext uri="{FF2B5EF4-FFF2-40B4-BE49-F238E27FC236}">
                <a16:creationId xmlns:a16="http://schemas.microsoft.com/office/drawing/2014/main" id="{302AB995-65C1-4C0E-BB15-6755EB7C3F51}"/>
              </a:ext>
            </a:extLst>
          </p:cNvPr>
          <p:cNvSpPr/>
          <p:nvPr/>
        </p:nvSpPr>
        <p:spPr>
          <a:xfrm>
            <a:off x="755777" y="2064784"/>
            <a:ext cx="6344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976332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Vertic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500" fill="hold"/>
                                        <p:tgtEl>
                                          <p:spTgt spid="18"/>
                                        </p:tgtEl>
                                        <p:attrNameLst>
                                          <p:attrName>ppt_w</p:attrName>
                                        </p:attrNameLst>
                                      </p:cBhvr>
                                      <p:tavLst>
                                        <p:tav tm="0">
                                          <p:val>
                                            <p:fltVal val="0"/>
                                          </p:val>
                                        </p:tav>
                                        <p:tav tm="100000">
                                          <p:val>
                                            <p:strVal val="#ppt_w"/>
                                          </p:val>
                                        </p:tav>
                                      </p:tavLst>
                                    </p:anim>
                                    <p:anim calcmode="lin" valueType="num">
                                      <p:cBhvr>
                                        <p:cTn id="38" dur="500" fill="hold"/>
                                        <p:tgtEl>
                                          <p:spTgt spid="18"/>
                                        </p:tgtEl>
                                        <p:attrNameLst>
                                          <p:attrName>ppt_h</p:attrName>
                                        </p:attrNameLst>
                                      </p:cBhvr>
                                      <p:tavLst>
                                        <p:tav tm="0">
                                          <p:val>
                                            <p:fltVal val="0"/>
                                          </p:val>
                                        </p:tav>
                                        <p:tav tm="100000">
                                          <p:val>
                                            <p:strVal val="#ppt_h"/>
                                          </p:val>
                                        </p:tav>
                                      </p:tavLst>
                                    </p:anim>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barn(inVertical)">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fltVal val="0"/>
                                          </p:val>
                                        </p:tav>
                                        <p:tav tm="100000">
                                          <p:val>
                                            <p:strVal val="#ppt_h"/>
                                          </p:val>
                                        </p:tav>
                                      </p:tavLst>
                                    </p:anim>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barn(inVertical)">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500" fill="hold"/>
                                        <p:tgtEl>
                                          <p:spTgt spid="12"/>
                                        </p:tgtEl>
                                        <p:attrNameLst>
                                          <p:attrName>ppt_w</p:attrName>
                                        </p:attrNameLst>
                                      </p:cBhvr>
                                      <p:tavLst>
                                        <p:tav tm="0">
                                          <p:val>
                                            <p:fltVal val="0"/>
                                          </p:val>
                                        </p:tav>
                                        <p:tav tm="100000">
                                          <p:val>
                                            <p:strVal val="#ppt_w"/>
                                          </p:val>
                                        </p:tav>
                                      </p:tavLst>
                                    </p:anim>
                                    <p:anim calcmode="lin" valueType="num">
                                      <p:cBhvr>
                                        <p:cTn id="62" dur="500" fill="hold"/>
                                        <p:tgtEl>
                                          <p:spTgt spid="12"/>
                                        </p:tgtEl>
                                        <p:attrNameLst>
                                          <p:attrName>ppt_h</p:attrName>
                                        </p:attrNameLst>
                                      </p:cBhvr>
                                      <p:tavLst>
                                        <p:tav tm="0">
                                          <p:val>
                                            <p:fltVal val="0"/>
                                          </p:val>
                                        </p:tav>
                                        <p:tav tm="100000">
                                          <p:val>
                                            <p:strVal val="#ppt_h"/>
                                          </p:val>
                                        </p:tav>
                                      </p:tavLst>
                                    </p:anim>
                                    <p:animEffect transition="in" filter="fade">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barn(inVertical)">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p:cTn id="73" dur="500" fill="hold"/>
                                        <p:tgtEl>
                                          <p:spTgt spid="14"/>
                                        </p:tgtEl>
                                        <p:attrNameLst>
                                          <p:attrName>ppt_w</p:attrName>
                                        </p:attrNameLst>
                                      </p:cBhvr>
                                      <p:tavLst>
                                        <p:tav tm="0">
                                          <p:val>
                                            <p:fltVal val="0"/>
                                          </p:val>
                                        </p:tav>
                                        <p:tav tm="100000">
                                          <p:val>
                                            <p:strVal val="#ppt_w"/>
                                          </p:val>
                                        </p:tav>
                                      </p:tavLst>
                                    </p:anim>
                                    <p:anim calcmode="lin" valueType="num">
                                      <p:cBhvr>
                                        <p:cTn id="74" dur="500" fill="hold"/>
                                        <p:tgtEl>
                                          <p:spTgt spid="14"/>
                                        </p:tgtEl>
                                        <p:attrNameLst>
                                          <p:attrName>ppt_h</p:attrName>
                                        </p:attrNameLst>
                                      </p:cBhvr>
                                      <p:tavLst>
                                        <p:tav tm="0">
                                          <p:val>
                                            <p:fltVal val="0"/>
                                          </p:val>
                                        </p:tav>
                                        <p:tav tm="100000">
                                          <p:val>
                                            <p:strVal val="#ppt_h"/>
                                          </p:val>
                                        </p:tav>
                                      </p:tavLst>
                                    </p:anim>
                                    <p:animEffect transition="in" filter="fade">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15"/>
                                        </p:tgtEl>
                                        <p:attrNameLst>
                                          <p:attrName>style.visibility</p:attrName>
                                        </p:attrNameLst>
                                      </p:cBhvr>
                                      <p:to>
                                        <p:strVal val="visible"/>
                                      </p:to>
                                    </p:set>
                                    <p:animEffect transition="in" filter="barn(inVertical)">
                                      <p:cBhvr>
                                        <p:cTn id="80" dur="500"/>
                                        <p:tgtEl>
                                          <p:spTgt spid="15"/>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p:cTn id="85" dur="500" fill="hold"/>
                                        <p:tgtEl>
                                          <p:spTgt spid="16"/>
                                        </p:tgtEl>
                                        <p:attrNameLst>
                                          <p:attrName>ppt_w</p:attrName>
                                        </p:attrNameLst>
                                      </p:cBhvr>
                                      <p:tavLst>
                                        <p:tav tm="0">
                                          <p:val>
                                            <p:fltVal val="0"/>
                                          </p:val>
                                        </p:tav>
                                        <p:tav tm="100000">
                                          <p:val>
                                            <p:strVal val="#ppt_w"/>
                                          </p:val>
                                        </p:tav>
                                      </p:tavLst>
                                    </p:anim>
                                    <p:anim calcmode="lin" valueType="num">
                                      <p:cBhvr>
                                        <p:cTn id="86" dur="500" fill="hold"/>
                                        <p:tgtEl>
                                          <p:spTgt spid="16"/>
                                        </p:tgtEl>
                                        <p:attrNameLst>
                                          <p:attrName>ppt_h</p:attrName>
                                        </p:attrNameLst>
                                      </p:cBhvr>
                                      <p:tavLst>
                                        <p:tav tm="0">
                                          <p:val>
                                            <p:fltVal val="0"/>
                                          </p:val>
                                        </p:tav>
                                        <p:tav tm="100000">
                                          <p:val>
                                            <p:strVal val="#ppt_h"/>
                                          </p:val>
                                        </p:tav>
                                      </p:tavLst>
                                    </p:anim>
                                    <p:animEffect transition="in" filter="fade">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barn(inVertical)">
                                      <p:cBhvr>
                                        <p:cTn id="9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7" grpId="0"/>
      <p:bldP spid="8" grpId="0" animBg="1"/>
      <p:bldP spid="10" grpId="0"/>
      <p:bldP spid="12" grpId="0" animBg="1"/>
      <p:bldP spid="13" grpId="0"/>
      <p:bldP spid="14" grpId="0" animBg="1"/>
      <p:bldP spid="15" grpId="0"/>
      <p:bldP spid="16" grpId="0" animBg="1"/>
      <p:bldP spid="17" grpId="0"/>
      <p:bldP spid="4" grpId="0"/>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0507" y="415582"/>
            <a:ext cx="8714792" cy="707886"/>
          </a:xfrm>
          <a:prstGeom prst="rect">
            <a:avLst/>
          </a:prstGeom>
          <a:noFill/>
        </p:spPr>
        <p:txBody>
          <a:bodyPr wrap="square" rtlCol="0">
            <a:spAutoFit/>
          </a:bodyPr>
          <a:lstStyle/>
          <a:p>
            <a:r>
              <a:rPr lang="en-US" sz="4000" dirty="0">
                <a:solidFill>
                  <a:schemeClr val="accent2">
                    <a:lumMod val="75000"/>
                  </a:schemeClr>
                </a:solidFill>
                <a:latin typeface="Abadi" panose="020B0604020104020204" pitchFamily="34" charset="0"/>
              </a:rPr>
              <a:t>VALEDICTORIAN VOTING </a:t>
            </a:r>
            <a:r>
              <a:rPr lang="en-CA" sz="4000" dirty="0">
                <a:solidFill>
                  <a:schemeClr val="accent2">
                    <a:lumMod val="75000"/>
                  </a:schemeClr>
                </a:solidFill>
                <a:latin typeface="Abadi" panose="020B0604020104020204" pitchFamily="34" charset="0"/>
              </a:rPr>
              <a:t>PROCEDURE</a:t>
            </a:r>
          </a:p>
        </p:txBody>
      </p:sp>
      <p:sp>
        <p:nvSpPr>
          <p:cNvPr id="10" name="TextBox 9"/>
          <p:cNvSpPr txBox="1"/>
          <p:nvPr/>
        </p:nvSpPr>
        <p:spPr>
          <a:xfrm>
            <a:off x="1602362" y="1430525"/>
            <a:ext cx="7905533" cy="1200329"/>
          </a:xfrm>
          <a:prstGeom prst="rect">
            <a:avLst/>
          </a:prstGeom>
          <a:noFill/>
        </p:spPr>
        <p:txBody>
          <a:bodyPr wrap="square" rtlCol="0">
            <a:spAutoFit/>
          </a:bodyPr>
          <a:lstStyle/>
          <a:p>
            <a:r>
              <a:rPr lang="en-US" sz="2400" dirty="0">
                <a:latin typeface="Abadi" panose="020B0604020104020204" pitchFamily="34" charset="0"/>
              </a:rPr>
              <a:t>Must be a potential grad, who is participating in the graduation ceremony at the Sanderson Centre &amp; has paid the grad fees</a:t>
            </a:r>
            <a:endParaRPr lang="en-CA" sz="2800" b="1" dirty="0"/>
          </a:p>
        </p:txBody>
      </p:sp>
      <p:sp>
        <p:nvSpPr>
          <p:cNvPr id="20" name="TextBox 19"/>
          <p:cNvSpPr txBox="1"/>
          <p:nvPr/>
        </p:nvSpPr>
        <p:spPr>
          <a:xfrm>
            <a:off x="1770313" y="4075965"/>
            <a:ext cx="7814388" cy="830997"/>
          </a:xfrm>
          <a:prstGeom prst="rect">
            <a:avLst/>
          </a:prstGeom>
          <a:noFill/>
        </p:spPr>
        <p:txBody>
          <a:bodyPr wrap="square" rtlCol="0">
            <a:spAutoFit/>
          </a:bodyPr>
          <a:lstStyle/>
          <a:p>
            <a:r>
              <a:rPr lang="en-CA" sz="2400" dirty="0">
                <a:latin typeface="Abadi" panose="020B0604020104020204" pitchFamily="34" charset="0"/>
              </a:rPr>
              <a:t>Voting will be done online through ‘Election Buddy’. You must ensure you check your school email account.</a:t>
            </a:r>
            <a:endParaRPr lang="en-CA" b="1" dirty="0"/>
          </a:p>
        </p:txBody>
      </p:sp>
      <p:sp>
        <p:nvSpPr>
          <p:cNvPr id="7" name="Star: 6 Points 6">
            <a:extLst>
              <a:ext uri="{FF2B5EF4-FFF2-40B4-BE49-F238E27FC236}">
                <a16:creationId xmlns:a16="http://schemas.microsoft.com/office/drawing/2014/main" id="{B78F79BE-02D2-4C3A-B40F-BB34767F1395}"/>
              </a:ext>
            </a:extLst>
          </p:cNvPr>
          <p:cNvSpPr/>
          <p:nvPr/>
        </p:nvSpPr>
        <p:spPr>
          <a:xfrm>
            <a:off x="1025912" y="1655582"/>
            <a:ext cx="444130" cy="4846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tar: 6 Points 15">
            <a:extLst>
              <a:ext uri="{FF2B5EF4-FFF2-40B4-BE49-F238E27FC236}">
                <a16:creationId xmlns:a16="http://schemas.microsoft.com/office/drawing/2014/main" id="{364344B1-8C0D-4F22-9F91-4A5EAD4E49C3}"/>
              </a:ext>
            </a:extLst>
          </p:cNvPr>
          <p:cNvSpPr/>
          <p:nvPr/>
        </p:nvSpPr>
        <p:spPr>
          <a:xfrm>
            <a:off x="1025912" y="2937911"/>
            <a:ext cx="444130" cy="4846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F5CBD108-03DF-4AF0-B293-81DB633A3E63}"/>
              </a:ext>
            </a:extLst>
          </p:cNvPr>
          <p:cNvSpPr txBox="1"/>
          <p:nvPr/>
        </p:nvSpPr>
        <p:spPr>
          <a:xfrm>
            <a:off x="1602362" y="2937911"/>
            <a:ext cx="8409385" cy="830997"/>
          </a:xfrm>
          <a:prstGeom prst="rect">
            <a:avLst/>
          </a:prstGeom>
          <a:noFill/>
        </p:spPr>
        <p:txBody>
          <a:bodyPr wrap="square" rtlCol="0">
            <a:spAutoFit/>
          </a:bodyPr>
          <a:lstStyle/>
          <a:p>
            <a:r>
              <a:rPr lang="en-US" sz="2400" dirty="0">
                <a:latin typeface="Abadi" panose="020B0604020104020204" pitchFamily="34" charset="0"/>
              </a:rPr>
              <a:t>Date for Voting: </a:t>
            </a:r>
            <a:r>
              <a:rPr lang="en-US" sz="2400" b="1" dirty="0">
                <a:solidFill>
                  <a:srgbClr val="FF0000"/>
                </a:solidFill>
                <a:latin typeface="Abadi" panose="020B0604020104020204" pitchFamily="34" charset="0"/>
              </a:rPr>
              <a:t>March 6, 2024 </a:t>
            </a:r>
            <a:r>
              <a:rPr lang="en-US" sz="2400" dirty="0">
                <a:solidFill>
                  <a:srgbClr val="FF0000"/>
                </a:solidFill>
                <a:latin typeface="Abadi" panose="020B0604020104020204" pitchFamily="34" charset="0"/>
              </a:rPr>
              <a:t>(</a:t>
            </a:r>
            <a:r>
              <a:rPr lang="en-US" sz="1600" dirty="0">
                <a:solidFill>
                  <a:srgbClr val="FF0000"/>
                </a:solidFill>
                <a:latin typeface="Abadi" panose="020B0604020104020204" pitchFamily="34" charset="0"/>
              </a:rPr>
              <a:t>online voting window is open for 24 hours beginning at 8am on March 6</a:t>
            </a:r>
            <a:r>
              <a:rPr lang="en-US" sz="1600" baseline="30000" dirty="0">
                <a:solidFill>
                  <a:srgbClr val="FF0000"/>
                </a:solidFill>
                <a:latin typeface="Abadi" panose="020B0604020104020204" pitchFamily="34" charset="0"/>
              </a:rPr>
              <a:t>th</a:t>
            </a:r>
            <a:r>
              <a:rPr lang="en-US" sz="1600" dirty="0">
                <a:solidFill>
                  <a:srgbClr val="FF0000"/>
                </a:solidFill>
                <a:latin typeface="Abadi" panose="020B0604020104020204" pitchFamily="34" charset="0"/>
              </a:rPr>
              <a:t> and ending at 8am on March 7th</a:t>
            </a:r>
            <a:r>
              <a:rPr lang="en-US" sz="2400" dirty="0">
                <a:solidFill>
                  <a:srgbClr val="FF0000"/>
                </a:solidFill>
                <a:latin typeface="Abadi" panose="020B0604020104020204" pitchFamily="34" charset="0"/>
              </a:rPr>
              <a:t>)</a:t>
            </a:r>
            <a:endParaRPr lang="en-US" sz="2400" dirty="0">
              <a:latin typeface="Abadi" panose="020B0604020104020204" pitchFamily="34" charset="0"/>
            </a:endParaRPr>
          </a:p>
        </p:txBody>
      </p:sp>
      <p:sp>
        <p:nvSpPr>
          <p:cNvPr id="17" name="Star: 6 Points 16">
            <a:extLst>
              <a:ext uri="{FF2B5EF4-FFF2-40B4-BE49-F238E27FC236}">
                <a16:creationId xmlns:a16="http://schemas.microsoft.com/office/drawing/2014/main" id="{698CCB72-4E72-4667-ACA4-F01525413769}"/>
              </a:ext>
            </a:extLst>
          </p:cNvPr>
          <p:cNvSpPr/>
          <p:nvPr/>
        </p:nvSpPr>
        <p:spPr>
          <a:xfrm>
            <a:off x="1025912" y="4220240"/>
            <a:ext cx="444130" cy="4846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80709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000"/>
                                        <p:tgtEl>
                                          <p:spTgt spid="20"/>
                                        </p:tgtEl>
                                      </p:cBhvr>
                                    </p:animEffect>
                                    <p:anim calcmode="lin" valueType="num">
                                      <p:cBhvr>
                                        <p:cTn id="22" dur="1000" fill="hold"/>
                                        <p:tgtEl>
                                          <p:spTgt spid="20"/>
                                        </p:tgtEl>
                                        <p:attrNameLst>
                                          <p:attrName>ppt_x</p:attrName>
                                        </p:attrNameLst>
                                      </p:cBhvr>
                                      <p:tavLst>
                                        <p:tav tm="0">
                                          <p:val>
                                            <p:strVal val="#ppt_x"/>
                                          </p:val>
                                        </p:tav>
                                        <p:tav tm="100000">
                                          <p:val>
                                            <p:strVal val="#ppt_x"/>
                                          </p:val>
                                        </p:tav>
                                      </p:tavLst>
                                    </p:anim>
                                    <p:anim calcmode="lin" valueType="num">
                                      <p:cBhvr>
                                        <p:cTn id="2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9072" y="490654"/>
            <a:ext cx="8530683" cy="1446550"/>
          </a:xfrm>
          <a:prstGeom prst="rect">
            <a:avLst/>
          </a:prstGeom>
          <a:solidFill>
            <a:schemeClr val="tx1"/>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CA" sz="4400" b="1" dirty="0">
                <a:ln w="18000">
                  <a:solidFill>
                    <a:schemeClr val="accent2">
                      <a:satMod val="140000"/>
                    </a:schemeClr>
                  </a:solidFill>
                  <a:prstDash val="solid"/>
                  <a:miter lim="800000"/>
                </a:ln>
                <a:solidFill>
                  <a:schemeClr val="accent2">
                    <a:lumMod val="75000"/>
                  </a:schemeClr>
                </a:solidFill>
              </a:rPr>
              <a:t>AWARDS, BURSARIES AND SCHOLARSHIPS </a:t>
            </a:r>
            <a:endParaRPr lang="en-CA" sz="4400" dirty="0">
              <a:solidFill>
                <a:schemeClr val="accent2">
                  <a:lumMod val="75000"/>
                </a:schemeClr>
              </a:solidFill>
            </a:endParaRPr>
          </a:p>
        </p:txBody>
      </p:sp>
      <p:sp>
        <p:nvSpPr>
          <p:cNvPr id="4" name="TextBox 3"/>
          <p:cNvSpPr txBox="1"/>
          <p:nvPr/>
        </p:nvSpPr>
        <p:spPr>
          <a:xfrm>
            <a:off x="1360449" y="2332835"/>
            <a:ext cx="8128784" cy="461665"/>
          </a:xfrm>
          <a:prstGeom prst="rect">
            <a:avLst/>
          </a:prstGeom>
          <a:noFill/>
        </p:spPr>
        <p:txBody>
          <a:bodyPr wrap="square" rtlCol="0">
            <a:spAutoFit/>
          </a:bodyPr>
          <a:lstStyle/>
          <a:p>
            <a:r>
              <a:rPr lang="en-CA" sz="2400" dirty="0">
                <a:latin typeface="Abadi" panose="020B0604020104020204" pitchFamily="34" charset="0"/>
              </a:rPr>
              <a:t>Take the time to research the Awards/Bursaries/Scholarships</a:t>
            </a:r>
            <a:endParaRPr lang="en-CA" dirty="0"/>
          </a:p>
        </p:txBody>
      </p:sp>
      <p:sp>
        <p:nvSpPr>
          <p:cNvPr id="7" name="Right Arrow 6"/>
          <p:cNvSpPr/>
          <p:nvPr/>
        </p:nvSpPr>
        <p:spPr>
          <a:xfrm>
            <a:off x="237074" y="3310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TextBox 8"/>
          <p:cNvSpPr txBox="1"/>
          <p:nvPr/>
        </p:nvSpPr>
        <p:spPr>
          <a:xfrm>
            <a:off x="1345115" y="4280334"/>
            <a:ext cx="8144118" cy="830997"/>
          </a:xfrm>
          <a:prstGeom prst="rect">
            <a:avLst/>
          </a:prstGeom>
          <a:noFill/>
        </p:spPr>
        <p:txBody>
          <a:bodyPr wrap="square" rtlCol="0">
            <a:spAutoFit/>
          </a:bodyPr>
          <a:lstStyle/>
          <a:p>
            <a:r>
              <a:rPr lang="en-CA" sz="2400" dirty="0">
                <a:latin typeface="Abadi" panose="020B0604020104020204" pitchFamily="34" charset="0"/>
              </a:rPr>
              <a:t>Take the time to complete the applications and submit them by the deadline</a:t>
            </a:r>
            <a:endParaRPr lang="en-CA" sz="2400" dirty="0"/>
          </a:p>
        </p:txBody>
      </p:sp>
      <p:sp>
        <p:nvSpPr>
          <p:cNvPr id="10" name="Right Arrow 9"/>
          <p:cNvSpPr/>
          <p:nvPr/>
        </p:nvSpPr>
        <p:spPr>
          <a:xfrm>
            <a:off x="224473" y="438799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1" name="Right Arrow 10"/>
          <p:cNvSpPr/>
          <p:nvPr/>
        </p:nvSpPr>
        <p:spPr>
          <a:xfrm>
            <a:off x="224473" y="233283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2" name="TextBox 11"/>
          <p:cNvSpPr txBox="1"/>
          <p:nvPr/>
        </p:nvSpPr>
        <p:spPr>
          <a:xfrm>
            <a:off x="1345115" y="3190131"/>
            <a:ext cx="8368052" cy="830997"/>
          </a:xfrm>
          <a:prstGeom prst="rect">
            <a:avLst/>
          </a:prstGeom>
          <a:noFill/>
        </p:spPr>
        <p:txBody>
          <a:bodyPr wrap="square" rtlCol="0">
            <a:spAutoFit/>
          </a:bodyPr>
          <a:lstStyle/>
          <a:p>
            <a:r>
              <a:rPr lang="en-CA" sz="2400" dirty="0">
                <a:latin typeface="Abadi" panose="020B0604020104020204" pitchFamily="34" charset="0"/>
              </a:rPr>
              <a:t>There is different criteria for each, so be sure to do your research and see which ones apply to you</a:t>
            </a:r>
          </a:p>
        </p:txBody>
      </p:sp>
      <p:pic>
        <p:nvPicPr>
          <p:cNvPr id="6" name="Picture 5">
            <a:extLst>
              <a:ext uri="{FF2B5EF4-FFF2-40B4-BE49-F238E27FC236}">
                <a16:creationId xmlns:a16="http://schemas.microsoft.com/office/drawing/2014/main" id="{5A8AD367-4DD4-4590-B572-910D53BB7AB7}"/>
              </a:ext>
            </a:extLst>
          </p:cNvPr>
          <p:cNvPicPr>
            <a:picLocks noChangeAspect="1"/>
          </p:cNvPicPr>
          <p:nvPr/>
        </p:nvPicPr>
        <p:blipFill>
          <a:blip r:embed="rId2"/>
          <a:stretch>
            <a:fillRect/>
          </a:stretch>
        </p:blipFill>
        <p:spPr>
          <a:xfrm>
            <a:off x="9340612" y="5111331"/>
            <a:ext cx="2413139" cy="1605834"/>
          </a:xfrm>
          <a:prstGeom prst="rect">
            <a:avLst/>
          </a:prstGeom>
        </p:spPr>
      </p:pic>
      <p:sp>
        <p:nvSpPr>
          <p:cNvPr id="3" name="Right Arrow 9">
            <a:extLst>
              <a:ext uri="{FF2B5EF4-FFF2-40B4-BE49-F238E27FC236}">
                <a16:creationId xmlns:a16="http://schemas.microsoft.com/office/drawing/2014/main" id="{628016F5-C00F-2E84-3DA0-BA0002E2BE9A}"/>
              </a:ext>
            </a:extLst>
          </p:cNvPr>
          <p:cNvSpPr/>
          <p:nvPr/>
        </p:nvSpPr>
        <p:spPr>
          <a:xfrm>
            <a:off x="237074" y="537628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 name="TextBox 4">
            <a:extLst>
              <a:ext uri="{FF2B5EF4-FFF2-40B4-BE49-F238E27FC236}">
                <a16:creationId xmlns:a16="http://schemas.microsoft.com/office/drawing/2014/main" id="{2A53DC80-F166-EBCC-A389-ED58D0D2945F}"/>
              </a:ext>
            </a:extLst>
          </p:cNvPr>
          <p:cNvSpPr txBox="1"/>
          <p:nvPr/>
        </p:nvSpPr>
        <p:spPr>
          <a:xfrm>
            <a:off x="1287965" y="5288340"/>
            <a:ext cx="7773927" cy="1569660"/>
          </a:xfrm>
          <a:prstGeom prst="rect">
            <a:avLst/>
          </a:prstGeom>
          <a:noFill/>
        </p:spPr>
        <p:txBody>
          <a:bodyPr wrap="square" rtlCol="0">
            <a:spAutoFit/>
          </a:bodyPr>
          <a:lstStyle/>
          <a:p>
            <a:r>
              <a:rPr lang="en-CA" sz="2400" dirty="0">
                <a:latin typeface="Abadi" panose="020B0604020104020204" pitchFamily="34" charset="0"/>
              </a:rPr>
              <a:t>New format this year; application will be done with Microsoft Forms; all required documents will be uploaded and the student will submit the application package digitally</a:t>
            </a:r>
            <a:endParaRPr lang="en-CA" dirty="0"/>
          </a:p>
        </p:txBody>
      </p:sp>
    </p:spTree>
    <p:extLst>
      <p:ext uri="{BB962C8B-B14F-4D97-AF65-F5344CB8AC3E}">
        <p14:creationId xmlns:p14="http://schemas.microsoft.com/office/powerpoint/2010/main" val="38212363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9" grpId="0"/>
      <p:bldP spid="1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802ACE-2294-40E3-B971-7C49ABC1BACC}"/>
              </a:ext>
            </a:extLst>
          </p:cNvPr>
          <p:cNvSpPr txBox="1"/>
          <p:nvPr/>
        </p:nvSpPr>
        <p:spPr>
          <a:xfrm>
            <a:off x="606490" y="373225"/>
            <a:ext cx="8658807" cy="1600438"/>
          </a:xfrm>
          <a:prstGeom prst="rect">
            <a:avLst/>
          </a:prstGeom>
          <a:noFill/>
        </p:spPr>
        <p:txBody>
          <a:bodyPr wrap="square" rtlCol="0">
            <a:spAutoFit/>
          </a:bodyPr>
          <a:lstStyle/>
          <a:p>
            <a:pPr algn="ctr"/>
            <a:r>
              <a:rPr lang="en-US" dirty="0">
                <a:solidFill>
                  <a:srgbClr val="FF0000"/>
                </a:solidFill>
                <a:latin typeface="Abadi" panose="020B0604020104020204" pitchFamily="34" charset="0"/>
              </a:rPr>
              <a:t> </a:t>
            </a:r>
            <a:r>
              <a:rPr lang="en-US" sz="4000" dirty="0">
                <a:solidFill>
                  <a:schemeClr val="accent2">
                    <a:lumMod val="75000"/>
                  </a:schemeClr>
                </a:solidFill>
                <a:latin typeface="Abadi" panose="020B0604020104020204" pitchFamily="34" charset="0"/>
              </a:rPr>
              <a:t>PRINCIPAL’S HONOUR ROLL CRITERIA</a:t>
            </a:r>
          </a:p>
          <a:p>
            <a:pPr algn="ctr"/>
            <a:endParaRPr lang="en-US" sz="4000" dirty="0">
              <a:solidFill>
                <a:schemeClr val="accent2">
                  <a:lumMod val="75000"/>
                </a:schemeClr>
              </a:solidFill>
            </a:endParaRPr>
          </a:p>
          <a:p>
            <a:pPr algn="ctr"/>
            <a:endParaRPr lang="en-US" dirty="0">
              <a:solidFill>
                <a:schemeClr val="accent2">
                  <a:lumMod val="75000"/>
                </a:schemeClr>
              </a:solidFill>
            </a:endParaRPr>
          </a:p>
        </p:txBody>
      </p:sp>
      <p:sp>
        <p:nvSpPr>
          <p:cNvPr id="11" name="TextBox 10">
            <a:extLst>
              <a:ext uri="{FF2B5EF4-FFF2-40B4-BE49-F238E27FC236}">
                <a16:creationId xmlns:a16="http://schemas.microsoft.com/office/drawing/2014/main" id="{7F613B60-6680-4978-846F-3C6D69BF8FE1}"/>
              </a:ext>
            </a:extLst>
          </p:cNvPr>
          <p:cNvSpPr txBox="1"/>
          <p:nvPr/>
        </p:nvSpPr>
        <p:spPr>
          <a:xfrm>
            <a:off x="117230" y="1173444"/>
            <a:ext cx="11340761" cy="5109091"/>
          </a:xfrm>
          <a:prstGeom prst="rect">
            <a:avLst/>
          </a:prstGeom>
          <a:noFill/>
        </p:spPr>
        <p:txBody>
          <a:bodyPr wrap="square" rtlCol="0">
            <a:spAutoFit/>
          </a:bodyPr>
          <a:lstStyle/>
          <a:p>
            <a:r>
              <a:rPr lang="en-US" sz="2800" dirty="0">
                <a:ln w="0"/>
                <a:effectLst>
                  <a:outerShdw blurRad="38100" dist="19050" dir="2700000" algn="tl" rotWithShape="0">
                    <a:schemeClr val="dk1">
                      <a:alpha val="40000"/>
                    </a:schemeClr>
                  </a:outerShdw>
                </a:effectLst>
                <a:latin typeface="Abadi" panose="020B0604020104020204" pitchFamily="34" charset="0"/>
              </a:rPr>
              <a:t>Students who qualify for </a:t>
            </a:r>
            <a:r>
              <a:rPr lang="en-US" sz="2800" u="sng" dirty="0">
                <a:ln w="0"/>
                <a:effectLst>
                  <a:outerShdw blurRad="38100" dist="19050" dir="2700000" algn="tl" rotWithShape="0">
                    <a:schemeClr val="dk1">
                      <a:alpha val="40000"/>
                    </a:schemeClr>
                  </a:outerShdw>
                </a:effectLst>
                <a:latin typeface="Modern Love Caps" panose="020B0604020202020204" pitchFamily="82" charset="0"/>
              </a:rPr>
              <a:t>‘Principal’s </a:t>
            </a:r>
            <a:r>
              <a:rPr lang="en-US" sz="2800" u="sng" dirty="0" err="1">
                <a:ln w="0"/>
                <a:effectLst>
                  <a:outerShdw blurRad="38100" dist="19050" dir="2700000" algn="tl" rotWithShape="0">
                    <a:schemeClr val="dk1">
                      <a:alpha val="40000"/>
                    </a:schemeClr>
                  </a:outerShdw>
                </a:effectLst>
                <a:latin typeface="Modern Love Caps" panose="020B0604020202020204" pitchFamily="82" charset="0"/>
              </a:rPr>
              <a:t>Honour</a:t>
            </a:r>
            <a:r>
              <a:rPr lang="en-US" sz="2800" u="sng" dirty="0">
                <a:ln w="0"/>
                <a:effectLst>
                  <a:outerShdw blurRad="38100" dist="19050" dir="2700000" algn="tl" rotWithShape="0">
                    <a:schemeClr val="dk1">
                      <a:alpha val="40000"/>
                    </a:schemeClr>
                  </a:outerShdw>
                </a:effectLst>
                <a:latin typeface="Modern Love Caps" panose="020B0604020202020204" pitchFamily="82" charset="0"/>
              </a:rPr>
              <a:t> </a:t>
            </a:r>
            <a:r>
              <a:rPr lang="en-US" sz="2800" dirty="0">
                <a:ln w="0"/>
                <a:effectLst>
                  <a:outerShdw blurRad="38100" dist="19050" dir="2700000" algn="tl" rotWithShape="0">
                    <a:schemeClr val="dk1">
                      <a:alpha val="40000"/>
                    </a:schemeClr>
                  </a:outerShdw>
                </a:effectLst>
                <a:latin typeface="Modern Love Caps" panose="020B0604020202020204" pitchFamily="82" charset="0"/>
              </a:rPr>
              <a:t>Roll’ </a:t>
            </a:r>
            <a:r>
              <a:rPr lang="en-US" sz="2800" dirty="0">
                <a:ln w="0"/>
                <a:effectLst>
                  <a:outerShdw blurRad="38100" dist="19050" dir="2700000" algn="tl" rotWithShape="0">
                    <a:schemeClr val="dk1">
                      <a:alpha val="40000"/>
                    </a:schemeClr>
                  </a:outerShdw>
                </a:effectLst>
                <a:latin typeface="Abadi" panose="020B0604020104020204" pitchFamily="34" charset="0"/>
              </a:rPr>
              <a:t>must achieve:</a:t>
            </a:r>
          </a:p>
          <a:p>
            <a:endParaRPr lang="en-US" sz="2800" dirty="0">
              <a:ln w="0"/>
              <a:effectLst>
                <a:outerShdw blurRad="38100" dist="19050" dir="2700000" algn="tl" rotWithShape="0">
                  <a:schemeClr val="dk1">
                    <a:alpha val="40000"/>
                  </a:schemeClr>
                </a:outerShdw>
              </a:effectLst>
              <a:latin typeface="Abadi" panose="020B0604020104020204" pitchFamily="34" charset="0"/>
            </a:endParaRPr>
          </a:p>
          <a:p>
            <a:pPr marL="457200" indent="-457200">
              <a:buFont typeface="Wingdings" panose="05000000000000000000" pitchFamily="2" charset="2"/>
              <a:buChar char="ü"/>
            </a:pPr>
            <a:r>
              <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80% average in a minimum of 6 courses and be recognized as a full-time student (September – June mandatory 6 courses)</a:t>
            </a:r>
          </a:p>
          <a:p>
            <a:pPr marL="457200" indent="-457200">
              <a:buFont typeface="Wingdings" panose="05000000000000000000" pitchFamily="2" charset="2"/>
              <a:buChar char="ü"/>
            </a:pPr>
            <a:r>
              <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Average is calculated with </a:t>
            </a:r>
            <a:r>
              <a:rPr lang="en-US" sz="2400" u="sng"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BEST SIX </a:t>
            </a:r>
            <a:r>
              <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courses taken in the Gr. 12 school year including summer school courses (offered by our board) taken the summer prior to beginning Gr. 12, as well as any e-learning courses taken through PRISM</a:t>
            </a:r>
          </a:p>
          <a:p>
            <a:pPr marL="342900" indent="-342900">
              <a:buFont typeface="Wingdings" panose="05000000000000000000" pitchFamily="2" charset="2"/>
              <a:buChar char="ü"/>
            </a:pPr>
            <a:r>
              <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Must have completed your Gr.12 Religion course to be eligible</a:t>
            </a:r>
          </a:p>
          <a:p>
            <a:pPr marL="342900" indent="-342900">
              <a:buFont typeface="Wingdings" panose="05000000000000000000" pitchFamily="2" charset="2"/>
              <a:buChar char="ü"/>
            </a:pPr>
            <a:r>
              <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Averages are calculated using ONLY courses taken with </a:t>
            </a:r>
            <a:r>
              <a:rPr lang="en-US" sz="2400" dirty="0" err="1">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rPr>
              <a:t>BHNCDSB</a:t>
            </a:r>
            <a:endPar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endParaRPr>
          </a:p>
          <a:p>
            <a:endParaRPr lang="en-US" sz="2400" dirty="0">
              <a:ln w="0">
                <a:noFill/>
              </a:ln>
              <a:solidFill>
                <a:schemeClr val="accent2">
                  <a:lumMod val="75000"/>
                </a:schemeClr>
              </a:solidFill>
              <a:effectLst>
                <a:outerShdw blurRad="38100" dist="19050" dir="2700000" algn="tl" rotWithShape="0">
                  <a:schemeClr val="dk1">
                    <a:alpha val="40000"/>
                  </a:schemeClr>
                </a:outerShdw>
              </a:effectLst>
              <a:latin typeface="Abadi" panose="020B0604020104020204" pitchFamily="34" charset="0"/>
            </a:endParaRPr>
          </a:p>
          <a:p>
            <a:pPr marL="342900" indent="-342900">
              <a:buFont typeface="Wingdings" panose="05000000000000000000" pitchFamily="2" charset="2"/>
              <a:buChar char="v"/>
            </a:pPr>
            <a:r>
              <a:rPr lang="en-US" sz="2000" i="1" dirty="0">
                <a:ln w="0">
                  <a:noFill/>
                </a:ln>
                <a:effectLst>
                  <a:outerShdw blurRad="38100" dist="19050" dir="2700000" algn="tl" rotWithShape="0">
                    <a:schemeClr val="dk1">
                      <a:alpha val="40000"/>
                    </a:schemeClr>
                  </a:outerShdw>
                </a:effectLst>
                <a:latin typeface="Abadi" panose="020B0604020104020204" pitchFamily="34" charset="0"/>
              </a:rPr>
              <a:t>Courses completed with another board would </a:t>
            </a:r>
            <a:r>
              <a:rPr lang="en-US" sz="2000" b="1" i="1" dirty="0">
                <a:ln w="0">
                  <a:noFill/>
                </a:ln>
                <a:effectLst>
                  <a:outerShdw blurRad="38100" dist="19050" dir="2700000" algn="tl" rotWithShape="0">
                    <a:schemeClr val="dk1">
                      <a:alpha val="40000"/>
                    </a:schemeClr>
                  </a:outerShdw>
                </a:effectLst>
                <a:latin typeface="Abadi" panose="020B0604020104020204" pitchFamily="34" charset="0"/>
              </a:rPr>
              <a:t>NOT </a:t>
            </a:r>
            <a:r>
              <a:rPr lang="en-US" sz="2000" i="1" dirty="0">
                <a:ln w="0">
                  <a:noFill/>
                </a:ln>
                <a:effectLst>
                  <a:outerShdw blurRad="38100" dist="19050" dir="2700000" algn="tl" rotWithShape="0">
                    <a:schemeClr val="dk1">
                      <a:alpha val="40000"/>
                    </a:schemeClr>
                  </a:outerShdw>
                </a:effectLst>
                <a:latin typeface="Abadi" panose="020B0604020104020204" pitchFamily="34" charset="0"/>
              </a:rPr>
              <a:t>be eligible towards the Principal’s </a:t>
            </a:r>
            <a:r>
              <a:rPr lang="en-US" sz="2000" i="1" dirty="0" err="1">
                <a:ln w="0">
                  <a:noFill/>
                </a:ln>
                <a:effectLst>
                  <a:outerShdw blurRad="38100" dist="19050" dir="2700000" algn="tl" rotWithShape="0">
                    <a:schemeClr val="dk1">
                      <a:alpha val="40000"/>
                    </a:schemeClr>
                  </a:outerShdw>
                </a:effectLst>
                <a:latin typeface="Abadi" panose="020B0604020104020204" pitchFamily="34" charset="0"/>
              </a:rPr>
              <a:t>Honour</a:t>
            </a:r>
            <a:r>
              <a:rPr lang="en-US" sz="2000" i="1" dirty="0">
                <a:ln w="0">
                  <a:noFill/>
                </a:ln>
                <a:effectLst>
                  <a:outerShdw blurRad="38100" dist="19050" dir="2700000" algn="tl" rotWithShape="0">
                    <a:schemeClr val="dk1">
                      <a:alpha val="40000"/>
                    </a:schemeClr>
                  </a:outerShdw>
                </a:effectLst>
                <a:latin typeface="Abadi" panose="020B0604020104020204" pitchFamily="34" charset="0"/>
              </a:rPr>
              <a:t> Roll</a:t>
            </a:r>
          </a:p>
          <a:p>
            <a:pPr marL="342900" indent="-342900">
              <a:buFont typeface="Wingdings" panose="05000000000000000000" pitchFamily="2" charset="2"/>
              <a:buChar char="v"/>
            </a:pPr>
            <a:r>
              <a:rPr lang="en-US" sz="2000" i="1" dirty="0">
                <a:ln w="0">
                  <a:noFill/>
                </a:ln>
                <a:effectLst>
                  <a:outerShdw blurRad="38100" dist="19050" dir="2700000" algn="tl" rotWithShape="0">
                    <a:schemeClr val="dk1">
                      <a:alpha val="40000"/>
                    </a:schemeClr>
                  </a:outerShdw>
                </a:effectLst>
                <a:latin typeface="Abadi" panose="020B0604020104020204" pitchFamily="34" charset="0"/>
              </a:rPr>
              <a:t>Courses completed with outside online platforms including, but not limited to: Blyth Academy, ilc.org, Ontario Virtual High school etc. would </a:t>
            </a:r>
            <a:r>
              <a:rPr lang="en-US" sz="2000" b="1" i="1" dirty="0">
                <a:ln w="0">
                  <a:noFill/>
                </a:ln>
                <a:effectLst>
                  <a:outerShdw blurRad="38100" dist="19050" dir="2700000" algn="tl" rotWithShape="0">
                    <a:schemeClr val="dk1">
                      <a:alpha val="40000"/>
                    </a:schemeClr>
                  </a:outerShdw>
                </a:effectLst>
                <a:latin typeface="Abadi" panose="020B0604020104020204" pitchFamily="34" charset="0"/>
              </a:rPr>
              <a:t>NOT</a:t>
            </a:r>
            <a:r>
              <a:rPr lang="en-US" sz="2000" i="1" dirty="0">
                <a:ln w="0">
                  <a:noFill/>
                </a:ln>
                <a:effectLst>
                  <a:outerShdw blurRad="38100" dist="19050" dir="2700000" algn="tl" rotWithShape="0">
                    <a:schemeClr val="dk1">
                      <a:alpha val="40000"/>
                    </a:schemeClr>
                  </a:outerShdw>
                </a:effectLst>
                <a:latin typeface="Abadi" panose="020B0604020104020204" pitchFamily="34" charset="0"/>
              </a:rPr>
              <a:t> be eligible towards Principal’s </a:t>
            </a:r>
            <a:r>
              <a:rPr lang="en-US" sz="2000" i="1" dirty="0" err="1">
                <a:ln w="0">
                  <a:noFill/>
                </a:ln>
                <a:effectLst>
                  <a:outerShdw blurRad="38100" dist="19050" dir="2700000" algn="tl" rotWithShape="0">
                    <a:schemeClr val="dk1">
                      <a:alpha val="40000"/>
                    </a:schemeClr>
                  </a:outerShdw>
                </a:effectLst>
                <a:latin typeface="Abadi" panose="020B0604020104020204" pitchFamily="34" charset="0"/>
              </a:rPr>
              <a:t>Honour</a:t>
            </a:r>
            <a:r>
              <a:rPr lang="en-US" sz="2000" i="1" dirty="0">
                <a:ln w="0">
                  <a:noFill/>
                </a:ln>
                <a:effectLst>
                  <a:outerShdw blurRad="38100" dist="19050" dir="2700000" algn="tl" rotWithShape="0">
                    <a:schemeClr val="dk1">
                      <a:alpha val="40000"/>
                    </a:schemeClr>
                  </a:outerShdw>
                </a:effectLst>
                <a:latin typeface="Abadi" panose="020B0604020104020204" pitchFamily="34" charset="0"/>
              </a:rPr>
              <a:t> Roll</a:t>
            </a:r>
          </a:p>
          <a:p>
            <a:endParaRPr lang="en-US" dirty="0"/>
          </a:p>
        </p:txBody>
      </p:sp>
      <p:pic>
        <p:nvPicPr>
          <p:cNvPr id="13" name="Picture 12">
            <a:extLst>
              <a:ext uri="{FF2B5EF4-FFF2-40B4-BE49-F238E27FC236}">
                <a16:creationId xmlns:a16="http://schemas.microsoft.com/office/drawing/2014/main" id="{97B9DA7E-C0C2-43ED-8181-B911AF5FB522}"/>
              </a:ext>
            </a:extLst>
          </p:cNvPr>
          <p:cNvPicPr>
            <a:picLocks noChangeAspect="1"/>
          </p:cNvPicPr>
          <p:nvPr/>
        </p:nvPicPr>
        <p:blipFill>
          <a:blip r:embed="rId2"/>
          <a:stretch>
            <a:fillRect/>
          </a:stretch>
        </p:blipFill>
        <p:spPr>
          <a:xfrm>
            <a:off x="10570032" y="1"/>
            <a:ext cx="1621968" cy="1600438"/>
          </a:xfrm>
          <a:prstGeom prst="rect">
            <a:avLst/>
          </a:prstGeom>
        </p:spPr>
      </p:pic>
    </p:spTree>
    <p:extLst>
      <p:ext uri="{BB962C8B-B14F-4D97-AF65-F5344CB8AC3E}">
        <p14:creationId xmlns:p14="http://schemas.microsoft.com/office/powerpoint/2010/main" val="1600325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11">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1">
                                            <p:txEl>
                                              <p:pRg st="2" end="2"/>
                                            </p:txEl>
                                          </p:spTgt>
                                        </p:tgtEl>
                                        <p:attrNameLst>
                                          <p:attrName>style.visibility</p:attrName>
                                        </p:attrNameLst>
                                      </p:cBhvr>
                                      <p:to>
                                        <p:strVal val="visible"/>
                                      </p:to>
                                    </p:set>
                                    <p:anim calcmode="lin" valueType="num">
                                      <p:cBhvr additive="base">
                                        <p:cTn id="16"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 calcmode="lin" valueType="num">
                                      <p:cBhvr additive="base">
                                        <p:cTn id="22"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 calcmode="lin" valueType="num">
                                      <p:cBhvr additive="base">
                                        <p:cTn id="26"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1">
                                            <p:txEl>
                                              <p:pRg st="5" end="5"/>
                                            </p:txEl>
                                          </p:spTgt>
                                        </p:tgtEl>
                                        <p:attrNameLst>
                                          <p:attrName>style.visibility</p:attrName>
                                        </p:attrNameLst>
                                      </p:cBhvr>
                                      <p:to>
                                        <p:strVal val="visible"/>
                                      </p:to>
                                    </p:set>
                                    <p:anim calcmode="lin" valueType="num">
                                      <p:cBhvr additive="base">
                                        <p:cTn id="30"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1">
                                            <p:txEl>
                                              <p:pRg st="7" end="7"/>
                                            </p:txEl>
                                          </p:spTgt>
                                        </p:tgtEl>
                                        <p:attrNameLst>
                                          <p:attrName>style.visibility</p:attrName>
                                        </p:attrNameLst>
                                      </p:cBhvr>
                                      <p:to>
                                        <p:strVal val="visible"/>
                                      </p:to>
                                    </p:set>
                                    <p:anim calcmode="lin" valueType="num">
                                      <p:cBhvr additive="base">
                                        <p:cTn id="34"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11">
                                            <p:txEl>
                                              <p:pRg st="8" end="8"/>
                                            </p:txEl>
                                          </p:spTgt>
                                        </p:tgtEl>
                                        <p:attrNameLst>
                                          <p:attrName>style.visibility</p:attrName>
                                        </p:attrNameLst>
                                      </p:cBhvr>
                                      <p:to>
                                        <p:strVal val="visible"/>
                                      </p:to>
                                    </p:set>
                                    <p:anim calcmode="lin" valueType="num">
                                      <p:cBhvr additive="base">
                                        <p:cTn id="38"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1247</Words>
  <Application>Microsoft Office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Abadi</vt:lpstr>
      <vt:lpstr>Aharoni</vt:lpstr>
      <vt:lpstr>Arial</vt:lpstr>
      <vt:lpstr>Calibri</vt:lpstr>
      <vt:lpstr>Modern Love Caps</vt:lpstr>
      <vt:lpstr>Trebuchet MS</vt:lpstr>
      <vt:lpstr>Wingdings</vt:lpstr>
      <vt:lpstr>Wingdings 3</vt:lpstr>
      <vt:lpstr>Facet</vt:lpstr>
      <vt:lpstr>ST. JOHN’S COLLEGE  GRADUATION</vt:lpstr>
      <vt:lpstr>PRAYER  Dear God, as we face this last year of high school, bless each of us with strength and enthusiasm, may we tackle this year with energy and a strong commitment to succeed. May we each do our personal best, giving all we can give. Lastly, we pray for the guidance of the Holy Spirit. May all our decisions be well thought out, filled with good counsel, and open to the guidance of the Holy Spirit. Amen.    </vt:lpstr>
      <vt:lpstr>PowerPoint Presentation</vt:lpstr>
      <vt:lpstr>PowerPoint Presentation</vt:lpstr>
      <vt:lpstr>FULL DISCLOSURE</vt:lpstr>
      <vt:lpstr>VALEDICTORIAN CANDIDATES</vt:lpstr>
      <vt:lpstr>PowerPoint Presentation</vt:lpstr>
      <vt:lpstr>PowerPoint Presentation</vt:lpstr>
      <vt:lpstr>PowerPoint Presentation</vt:lpstr>
      <vt:lpstr>PowerPoint Presentation</vt:lpstr>
      <vt:lpstr>GUEST PASSES FOR THE GRADUATION CEREMONY @ SANDERSON CENTRE</vt:lpstr>
      <vt:lpstr>PowerPoint Presentation</vt:lpstr>
      <vt:lpstr>PowerPoint Presentation</vt:lpstr>
      <vt:lpstr>Synervoice Messages &amp; Contact Information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JOHN’S COLLEGE  GRADUATION</dc:title>
  <dc:creator>Lindsay Ronson</dc:creator>
  <cp:lastModifiedBy>Lindsay Ronson</cp:lastModifiedBy>
  <cp:revision>13</cp:revision>
  <cp:lastPrinted>2023-06-01T18:39:58Z</cp:lastPrinted>
  <dcterms:created xsi:type="dcterms:W3CDTF">2020-09-16T14:56:16Z</dcterms:created>
  <dcterms:modified xsi:type="dcterms:W3CDTF">2023-10-17T14:49:13Z</dcterms:modified>
</cp:coreProperties>
</file>