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68" r:id="rId4"/>
    <p:sldId id="265" r:id="rId5"/>
    <p:sldId id="259" r:id="rId6"/>
    <p:sldId id="263" r:id="rId7"/>
    <p:sldId id="266" r:id="rId8"/>
    <p:sldId id="269" r:id="rId9"/>
    <p:sldId id="270" r:id="rId10"/>
    <p:sldId id="264" r:id="rId11"/>
    <p:sldId id="262" r:id="rId12"/>
    <p:sldId id="271" r:id="rId13"/>
    <p:sldId id="25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667"/>
    <a:srgbClr val="FF6600"/>
    <a:srgbClr val="F6F5F1"/>
    <a:srgbClr val="F3EEE8"/>
    <a:srgbClr val="2F7FC2"/>
    <a:srgbClr val="91C1C1"/>
    <a:srgbClr val="0099CC"/>
    <a:srgbClr val="C7DDE3"/>
    <a:srgbClr val="0099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394" autoAdjust="0"/>
  </p:normalViewPr>
  <p:slideViewPr>
    <p:cSldViewPr snapToGrid="0">
      <p:cViewPr varScale="1">
        <p:scale>
          <a:sx n="64" d="100"/>
          <a:sy n="64" d="100"/>
        </p:scale>
        <p:origin x="94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2620657711903658"/>
          <c:y val="0.37489951355344187"/>
          <c:w val="0.45199889995368225"/>
          <c:h val="0.5534322058529545"/>
        </c:manualLayout>
      </c:layout>
      <c:pieChart>
        <c:varyColors val="1"/>
        <c:ser>
          <c:idx val="0"/>
          <c:order val="0"/>
          <c:tx>
            <c:strRef>
              <c:f>Sheet1!$B$1</c:f>
              <c:strCache>
                <c:ptCount val="1"/>
                <c:pt idx="0">
                  <c:v>Column1</c:v>
                </c:pt>
              </c:strCache>
            </c:strRef>
          </c:tx>
          <c:dPt>
            <c:idx val="0"/>
            <c:bubble3D val="0"/>
            <c:explosion val="5"/>
            <c:spPr>
              <a:solidFill>
                <a:schemeClr val="accent1">
                  <a:shade val="76000"/>
                </a:schemeClr>
              </a:solidFill>
              <a:ln w="19050">
                <a:solidFill>
                  <a:schemeClr val="lt1"/>
                </a:solidFill>
              </a:ln>
              <a:effectLst/>
            </c:spPr>
            <c:extLst>
              <c:ext xmlns:c16="http://schemas.microsoft.com/office/drawing/2014/chart" uri="{C3380CC4-5D6E-409C-BE32-E72D297353CC}">
                <c16:uniqueId val="{00000002-7589-4E63-B5BA-AB69625FC618}"/>
              </c:ext>
            </c:extLst>
          </c:dPt>
          <c:dPt>
            <c:idx val="1"/>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1-7589-4E63-B5BA-AB69625FC61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Sheet1!$A$2:$A$3</c:f>
              <c:numCache>
                <c:formatCode>General</c:formatCode>
                <c:ptCount val="2"/>
              </c:numCache>
            </c:numRef>
          </c:cat>
          <c:val>
            <c:numRef>
              <c:f>Sheet1!$B$2:$B$3</c:f>
              <c:numCache>
                <c:formatCode>General</c:formatCode>
                <c:ptCount val="2"/>
                <c:pt idx="0">
                  <c:v>0.35</c:v>
                </c:pt>
                <c:pt idx="1">
                  <c:v>0.65</c:v>
                </c:pt>
              </c:numCache>
            </c:numRef>
          </c:val>
          <c:extLst>
            <c:ext xmlns:c16="http://schemas.microsoft.com/office/drawing/2014/chart" uri="{C3380CC4-5D6E-409C-BE32-E72D297353CC}">
              <c16:uniqueId val="{00000000-7589-4E63-B5BA-AB69625FC618}"/>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12051-955F-4EEF-9395-6BF784425F32}" type="datetimeFigureOut">
              <a:rPr lang="en-US" smtClean="0"/>
              <a:t>2/25/2019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448E8D-B1AB-42D2-849C-317C96241B99}" type="slidenum">
              <a:rPr lang="en-US" smtClean="0"/>
              <a:t>‹#›</a:t>
            </a:fld>
            <a:endParaRPr lang="en-US"/>
          </a:p>
        </p:txBody>
      </p:sp>
    </p:spTree>
    <p:extLst>
      <p:ext uri="{BB962C8B-B14F-4D97-AF65-F5344CB8AC3E}">
        <p14:creationId xmlns:p14="http://schemas.microsoft.com/office/powerpoint/2010/main" val="603025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video</a:t>
            </a:r>
            <a:r>
              <a:rPr lang="en-US" baseline="0" dirty="0"/>
              <a:t> from 0:00-</a:t>
            </a:r>
            <a:r>
              <a:rPr lang="en-US" dirty="0"/>
              <a:t>1:26</a:t>
            </a:r>
          </a:p>
          <a:p>
            <a:r>
              <a:rPr lang="en-US" dirty="0"/>
              <a:t>Video: https://www.youtube.com/watch?v=YiksgXETDCA </a:t>
            </a:r>
          </a:p>
        </p:txBody>
      </p:sp>
      <p:sp>
        <p:nvSpPr>
          <p:cNvPr id="4" name="Slide Number Placeholder 3"/>
          <p:cNvSpPr>
            <a:spLocks noGrp="1"/>
          </p:cNvSpPr>
          <p:nvPr>
            <p:ph type="sldNum" sz="quarter" idx="10"/>
          </p:nvPr>
        </p:nvSpPr>
        <p:spPr/>
        <p:txBody>
          <a:bodyPr/>
          <a:lstStyle/>
          <a:p>
            <a:fld id="{3B448E8D-B1AB-42D2-849C-317C96241B99}" type="slidenum">
              <a:rPr lang="en-US" smtClean="0"/>
              <a:t>5</a:t>
            </a:fld>
            <a:endParaRPr lang="en-US"/>
          </a:p>
        </p:txBody>
      </p:sp>
    </p:spTree>
    <p:extLst>
      <p:ext uri="{BB962C8B-B14F-4D97-AF65-F5344CB8AC3E}">
        <p14:creationId xmlns:p14="http://schemas.microsoft.com/office/powerpoint/2010/main" val="136660299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EEC1C7-33B5-42D9-805D-7F4D783CCBB7}"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12D71733-C5EE-4918-8DD5-F44772992AD0}" type="slidenum">
              <a:rPr lang="en-US" smtClean="0"/>
              <a:t>‹#›</a:t>
            </a:fld>
            <a:endParaRPr lang="en-US"/>
          </a:p>
        </p:txBody>
      </p:sp>
    </p:spTree>
    <p:extLst>
      <p:ext uri="{BB962C8B-B14F-4D97-AF65-F5344CB8AC3E}">
        <p14:creationId xmlns:p14="http://schemas.microsoft.com/office/powerpoint/2010/main" val="2469291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EEC1C7-33B5-42D9-805D-7F4D783CCBB7}"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D71733-C5EE-4918-8DD5-F44772992AD0}" type="slidenum">
              <a:rPr lang="en-US" smtClean="0"/>
              <a:t>‹#›</a:t>
            </a:fld>
            <a:endParaRPr lang="en-US"/>
          </a:p>
        </p:txBody>
      </p:sp>
    </p:spTree>
    <p:extLst>
      <p:ext uri="{BB962C8B-B14F-4D97-AF65-F5344CB8AC3E}">
        <p14:creationId xmlns:p14="http://schemas.microsoft.com/office/powerpoint/2010/main" val="1390818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EEC1C7-33B5-42D9-805D-7F4D783CCBB7}"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D71733-C5EE-4918-8DD5-F44772992AD0}" type="slidenum">
              <a:rPr lang="en-US" smtClean="0"/>
              <a:t>‹#›</a:t>
            </a:fld>
            <a:endParaRPr lang="en-US"/>
          </a:p>
        </p:txBody>
      </p:sp>
    </p:spTree>
    <p:extLst>
      <p:ext uri="{BB962C8B-B14F-4D97-AF65-F5344CB8AC3E}">
        <p14:creationId xmlns:p14="http://schemas.microsoft.com/office/powerpoint/2010/main" val="3532762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EEC1C7-33B5-42D9-805D-7F4D783CCBB7}"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D71733-C5EE-4918-8DD5-F44772992AD0}" type="slidenum">
              <a:rPr lang="en-US" smtClean="0"/>
              <a:t>‹#›</a:t>
            </a:fld>
            <a:endParaRPr lang="en-US"/>
          </a:p>
        </p:txBody>
      </p:sp>
    </p:spTree>
    <p:extLst>
      <p:ext uri="{BB962C8B-B14F-4D97-AF65-F5344CB8AC3E}">
        <p14:creationId xmlns:p14="http://schemas.microsoft.com/office/powerpoint/2010/main" val="3281477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F1EEC1C7-33B5-42D9-805D-7F4D783CCBB7}" type="datetimeFigureOut">
              <a:rPr lang="en-US" smtClean="0"/>
              <a:t>2/25/2019</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12D71733-C5EE-4918-8DD5-F44772992AD0}" type="slidenum">
              <a:rPr lang="en-US" smtClean="0"/>
              <a:t>‹#›</a:t>
            </a:fld>
            <a:endParaRPr lang="en-US"/>
          </a:p>
        </p:txBody>
      </p:sp>
    </p:spTree>
    <p:extLst>
      <p:ext uri="{BB962C8B-B14F-4D97-AF65-F5344CB8AC3E}">
        <p14:creationId xmlns:p14="http://schemas.microsoft.com/office/powerpoint/2010/main" val="1295659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EEC1C7-33B5-42D9-805D-7F4D783CCBB7}" type="datetimeFigureOut">
              <a:rPr lang="en-US" smtClean="0"/>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D71733-C5EE-4918-8DD5-F44772992AD0}" type="slidenum">
              <a:rPr lang="en-US" smtClean="0"/>
              <a:t>‹#›</a:t>
            </a:fld>
            <a:endParaRPr lang="en-US"/>
          </a:p>
        </p:txBody>
      </p:sp>
    </p:spTree>
    <p:extLst>
      <p:ext uri="{BB962C8B-B14F-4D97-AF65-F5344CB8AC3E}">
        <p14:creationId xmlns:p14="http://schemas.microsoft.com/office/powerpoint/2010/main" val="371904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EEC1C7-33B5-42D9-805D-7F4D783CCBB7}" type="datetimeFigureOut">
              <a:rPr lang="en-US" smtClean="0"/>
              <a:t>2/25/2019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D71733-C5EE-4918-8DD5-F44772992AD0}" type="slidenum">
              <a:rPr lang="en-US" smtClean="0"/>
              <a:t>‹#›</a:t>
            </a:fld>
            <a:endParaRPr lang="en-US"/>
          </a:p>
        </p:txBody>
      </p:sp>
    </p:spTree>
    <p:extLst>
      <p:ext uri="{BB962C8B-B14F-4D97-AF65-F5344CB8AC3E}">
        <p14:creationId xmlns:p14="http://schemas.microsoft.com/office/powerpoint/2010/main" val="276103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EEC1C7-33B5-42D9-805D-7F4D783CCBB7}" type="datetimeFigureOut">
              <a:rPr lang="en-US" smtClean="0"/>
              <a:t>2/25/2019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D71733-C5EE-4918-8DD5-F44772992AD0}" type="slidenum">
              <a:rPr lang="en-US" smtClean="0"/>
              <a:t>‹#›</a:t>
            </a:fld>
            <a:endParaRPr lang="en-US"/>
          </a:p>
        </p:txBody>
      </p:sp>
    </p:spTree>
    <p:extLst>
      <p:ext uri="{BB962C8B-B14F-4D97-AF65-F5344CB8AC3E}">
        <p14:creationId xmlns:p14="http://schemas.microsoft.com/office/powerpoint/2010/main" val="1291442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EC1C7-33B5-42D9-805D-7F4D783CCBB7}" type="datetimeFigureOut">
              <a:rPr lang="en-US" smtClean="0"/>
              <a:t>2/25/2019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D71733-C5EE-4918-8DD5-F44772992AD0}" type="slidenum">
              <a:rPr lang="en-US" smtClean="0"/>
              <a:t>‹#›</a:t>
            </a:fld>
            <a:endParaRPr lang="en-US"/>
          </a:p>
        </p:txBody>
      </p:sp>
    </p:spTree>
    <p:extLst>
      <p:ext uri="{BB962C8B-B14F-4D97-AF65-F5344CB8AC3E}">
        <p14:creationId xmlns:p14="http://schemas.microsoft.com/office/powerpoint/2010/main" val="1470540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1EEC1C7-33B5-42D9-805D-7F4D783CCBB7}" type="datetimeFigureOut">
              <a:rPr lang="en-US" smtClean="0"/>
              <a:t>2/25/2019</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2D71733-C5EE-4918-8DD5-F44772992AD0}" type="slidenum">
              <a:rPr lang="en-US" smtClean="0"/>
              <a:t>‹#›</a:t>
            </a:fld>
            <a:endParaRPr lang="en-US"/>
          </a:p>
        </p:txBody>
      </p:sp>
    </p:spTree>
    <p:extLst>
      <p:ext uri="{BB962C8B-B14F-4D97-AF65-F5344CB8AC3E}">
        <p14:creationId xmlns:p14="http://schemas.microsoft.com/office/powerpoint/2010/main" val="1518123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1EEC1C7-33B5-42D9-805D-7F4D783CCBB7}" type="datetimeFigureOut">
              <a:rPr lang="en-US" smtClean="0"/>
              <a:t>2/25/2019</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2D71733-C5EE-4918-8DD5-F44772992AD0}" type="slidenum">
              <a:rPr lang="en-US" smtClean="0"/>
              <a:t>‹#›</a:t>
            </a:fld>
            <a:endParaRPr lang="en-US"/>
          </a:p>
        </p:txBody>
      </p:sp>
    </p:spTree>
    <p:extLst>
      <p:ext uri="{BB962C8B-B14F-4D97-AF65-F5344CB8AC3E}">
        <p14:creationId xmlns:p14="http://schemas.microsoft.com/office/powerpoint/2010/main" val="2738901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F1EEC1C7-33B5-42D9-805D-7F4D783CCBB7}" type="datetimeFigureOut">
              <a:rPr lang="en-US" smtClean="0"/>
              <a:t>2/25/2019</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12D71733-C5EE-4918-8DD5-F44772992AD0}" type="slidenum">
              <a:rPr lang="en-US" smtClean="0"/>
              <a:t>‹#›</a:t>
            </a:fld>
            <a:endParaRPr lang="en-US"/>
          </a:p>
        </p:txBody>
      </p:sp>
    </p:spTree>
    <p:extLst>
      <p:ext uri="{BB962C8B-B14F-4D97-AF65-F5344CB8AC3E}">
        <p14:creationId xmlns:p14="http://schemas.microsoft.com/office/powerpoint/2010/main" val="2440193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www.getcybersafe.gc.ca/index-en.aspx" TargetMode="External"/><Relationship Id="rId3" Type="http://schemas.openxmlformats.org/officeDocument/2006/relationships/hyperlink" Target="https://www.prevnet.ca/research/bullying-statistics/cyberbullying" TargetMode="External"/><Relationship Id="rId7" Type="http://schemas.openxmlformats.org/officeDocument/2006/relationships/hyperlink" Target="https://stopcyberbullyingday.org/" TargetMode="External"/><Relationship Id="rId12" Type="http://schemas.openxmlformats.org/officeDocument/2006/relationships/image" Target="../media/image28.png"/><Relationship Id="rId2" Type="http://schemas.openxmlformats.org/officeDocument/2006/relationships/hyperlink" Target="https://www.prevnet.ca/bullying/cyber-bullying" TargetMode="External"/><Relationship Id="rId1" Type="http://schemas.openxmlformats.org/officeDocument/2006/relationships/slideLayout" Target="../slideLayouts/slideLayout2.xml"/><Relationship Id="rId6" Type="http://schemas.openxmlformats.org/officeDocument/2006/relationships/hyperlink" Target="https://www.cybersmile.org/stop-cyberbullying-day" TargetMode="External"/><Relationship Id="rId11" Type="http://schemas.openxmlformats.org/officeDocument/2006/relationships/image" Target="../media/image24.png"/><Relationship Id="rId5" Type="http://schemas.openxmlformats.org/officeDocument/2006/relationships/hyperlink" Target="https://www.publicsafety.gc.ca/cnt/ntnl-scrt/cbr-scrt/cbrbllng/tns/bt-cbrbllng-en.aspx" TargetMode="External"/><Relationship Id="rId10" Type="http://schemas.openxmlformats.org/officeDocument/2006/relationships/image" Target="../media/image27.png"/><Relationship Id="rId4" Type="http://schemas.openxmlformats.org/officeDocument/2006/relationships/hyperlink" Target="http://www.rcmp-grc.gc.ca/cycp-cpcj/bull-inti/index-eng.htm" TargetMode="External"/><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YiksgXETDCA" TargetMode="External"/><Relationship Id="rId6" Type="http://schemas.openxmlformats.org/officeDocument/2006/relationships/image" Target="../media/image15.jpeg"/><Relationship Id="rId5" Type="http://schemas.microsoft.com/office/2007/relationships/hdphoto" Target="../media/hdphoto5.wdp"/><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0.png"/><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800" dirty="0"/>
              <a:t>Cyberbullying</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2537"/>
          <a:stretch/>
        </p:blipFill>
        <p:spPr>
          <a:xfrm>
            <a:off x="1680525" y="0"/>
            <a:ext cx="10511475" cy="6326155"/>
          </a:xfrm>
          <a:prstGeom prst="rect">
            <a:avLst/>
          </a:prstGeom>
        </p:spPr>
      </p:pic>
      <p:sp>
        <p:nvSpPr>
          <p:cNvPr id="9" name="Rectangle 8"/>
          <p:cNvSpPr/>
          <p:nvPr/>
        </p:nvSpPr>
        <p:spPr>
          <a:xfrm>
            <a:off x="0" y="0"/>
            <a:ext cx="2043404" cy="6858000"/>
          </a:xfrm>
          <a:prstGeom prst="rect">
            <a:avLst/>
          </a:prstGeom>
          <a:solidFill>
            <a:srgbClr val="008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680525" y="5167715"/>
            <a:ext cx="2922603" cy="990600"/>
          </a:xfrm>
          <a:prstGeom prst="rect">
            <a:avLst/>
          </a:prstGeom>
          <a:solidFill>
            <a:srgbClr val="008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rot="5400000">
            <a:off x="6495887" y="1162138"/>
            <a:ext cx="786429" cy="10605797"/>
          </a:xfrm>
          <a:prstGeom prst="rect">
            <a:avLst/>
          </a:prstGeom>
        </p:spPr>
      </p:pic>
      <p:sp>
        <p:nvSpPr>
          <p:cNvPr id="5" name="TextBox 4"/>
          <p:cNvSpPr txBox="1"/>
          <p:nvPr/>
        </p:nvSpPr>
        <p:spPr>
          <a:xfrm>
            <a:off x="347624" y="5718132"/>
            <a:ext cx="6541477" cy="830997"/>
          </a:xfrm>
          <a:prstGeom prst="rect">
            <a:avLst/>
          </a:prstGeom>
          <a:noFill/>
        </p:spPr>
        <p:txBody>
          <a:bodyPr wrap="square" rtlCol="0">
            <a:spAutoFit/>
          </a:bodyPr>
          <a:lstStyle/>
          <a:p>
            <a:r>
              <a:rPr lang="en-US" sz="2400" b="1" dirty="0">
                <a:solidFill>
                  <a:schemeClr val="bg1"/>
                </a:solidFill>
                <a:latin typeface="Calibri" panose="020F0502020204030204" pitchFamily="34" charset="0"/>
                <a:cs typeface="Calibri" panose="020F0502020204030204" pitchFamily="34" charset="0"/>
              </a:rPr>
              <a:t>PREPARED FOR STUDENTS OF SHAC  </a:t>
            </a:r>
          </a:p>
          <a:p>
            <a:r>
              <a:rPr lang="en-US" sz="2400" b="1" dirty="0">
                <a:solidFill>
                  <a:schemeClr val="bg1"/>
                </a:solidFill>
                <a:latin typeface="Calibri" panose="020F0502020204030204" pitchFamily="34" charset="0"/>
                <a:cs typeface="Calibri" panose="020F0502020204030204" pitchFamily="34" charset="0"/>
              </a:rPr>
              <a:t>ST. JOHN’S COLLEGE</a:t>
            </a:r>
          </a:p>
        </p:txBody>
      </p:sp>
    </p:spTree>
    <p:extLst>
      <p:ext uri="{BB962C8B-B14F-4D97-AF65-F5344CB8AC3E}">
        <p14:creationId xmlns:p14="http://schemas.microsoft.com/office/powerpoint/2010/main" val="1848706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3169" b="13461"/>
          <a:stretch/>
        </p:blipFill>
        <p:spPr>
          <a:xfrm>
            <a:off x="0" y="0"/>
            <a:ext cx="12192000" cy="6858000"/>
          </a:xfrm>
          <a:prstGeom prst="rect">
            <a:avLst/>
          </a:prstGeom>
        </p:spPr>
      </p:pic>
      <p:sp>
        <p:nvSpPr>
          <p:cNvPr id="4" name="Title 1"/>
          <p:cNvSpPr>
            <a:spLocks noGrp="1"/>
          </p:cNvSpPr>
          <p:nvPr>
            <p:ph type="title"/>
          </p:nvPr>
        </p:nvSpPr>
        <p:spPr>
          <a:xfrm>
            <a:off x="1066800" y="335317"/>
            <a:ext cx="10058400" cy="695775"/>
          </a:xfrm>
        </p:spPr>
        <p:txBody>
          <a:bodyPr>
            <a:noAutofit/>
          </a:bodyPr>
          <a:lstStyle/>
          <a:p>
            <a:pPr algn="ctr"/>
            <a:r>
              <a:rPr lang="en-US" b="1" dirty="0"/>
              <a:t>BE PART OF THE CHANGE!</a:t>
            </a:r>
          </a:p>
        </p:txBody>
      </p:sp>
      <p:sp>
        <p:nvSpPr>
          <p:cNvPr id="5" name="Content Placeholder 4"/>
          <p:cNvSpPr>
            <a:spLocks noGrp="1"/>
          </p:cNvSpPr>
          <p:nvPr>
            <p:ph idx="1"/>
          </p:nvPr>
        </p:nvSpPr>
        <p:spPr>
          <a:xfrm>
            <a:off x="246184" y="4688693"/>
            <a:ext cx="7493860" cy="1923123"/>
          </a:xfrm>
        </p:spPr>
        <p:txBody>
          <a:bodyPr>
            <a:normAutofit fontScale="92500"/>
          </a:bodyPr>
          <a:lstStyle/>
          <a:p>
            <a:pPr marL="0" indent="0" algn="ctr">
              <a:buNone/>
            </a:pPr>
            <a:endParaRPr lang="en-US" sz="3200" dirty="0">
              <a:latin typeface="Calibri" panose="020F0502020204030204" pitchFamily="34" charset="0"/>
              <a:cs typeface="Calibri" panose="020F0502020204030204" pitchFamily="34" charset="0"/>
            </a:endParaRPr>
          </a:p>
          <a:p>
            <a:pPr marL="0" indent="0" algn="ctr">
              <a:buNone/>
            </a:pPr>
            <a:r>
              <a:rPr lang="en-US" sz="3000" b="1" dirty="0">
                <a:latin typeface="Calibri" panose="020F0502020204030204" pitchFamily="34" charset="0"/>
                <a:cs typeface="Calibri" panose="020F0502020204030204" pitchFamily="34" charset="0"/>
              </a:rPr>
              <a:t>Stop and think - before you send and regret</a:t>
            </a:r>
          </a:p>
          <a:p>
            <a:pPr marL="0" indent="0" algn="ctr">
              <a:buNone/>
            </a:pPr>
            <a:r>
              <a:rPr lang="en-US" sz="3000" b="1" dirty="0">
                <a:latin typeface="Calibri" panose="020F0502020204030204" pitchFamily="34" charset="0"/>
                <a:cs typeface="Calibri" panose="020F0502020204030204" pitchFamily="34" charset="0"/>
              </a:rPr>
              <a:t>Be part of the </a:t>
            </a:r>
            <a:r>
              <a:rPr lang="en-US" sz="4400" b="1" dirty="0">
                <a:latin typeface="Calibri" panose="020F0502020204030204" pitchFamily="34" charset="0"/>
                <a:cs typeface="Calibri" panose="020F0502020204030204" pitchFamily="34" charset="0"/>
              </a:rPr>
              <a:t>SOLUTION</a:t>
            </a:r>
            <a:r>
              <a:rPr lang="en-US" sz="3000" b="1" dirty="0">
                <a:latin typeface="Calibri" panose="020F0502020204030204" pitchFamily="34" charset="0"/>
                <a:cs typeface="Calibri" panose="020F0502020204030204" pitchFamily="34" charset="0"/>
              </a:rPr>
              <a:t>. Don't Pass It On!</a:t>
            </a:r>
          </a:p>
          <a:p>
            <a:pPr marL="0" indent="0">
              <a:buNone/>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408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7DDE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33972" y="5141386"/>
            <a:ext cx="10058400" cy="1609344"/>
          </a:xfrm>
        </p:spPr>
        <p:txBody>
          <a:bodyPr/>
          <a:lstStyle/>
          <a:p>
            <a:pPr algn="ctr"/>
            <a:r>
              <a:rPr lang="en-US" b="1" dirty="0">
                <a:solidFill>
                  <a:srgbClr val="2F7FC2"/>
                </a:solidFill>
                <a:latin typeface="Arial Black" panose="020B0A04020102020204" pitchFamily="34" charset="0"/>
                <a:cs typeface="Calibri Light" panose="020F0302020204030204" pitchFamily="34" charset="0"/>
              </a:rPr>
              <a:t>FEBRUARY 27</a:t>
            </a:r>
            <a:r>
              <a:rPr lang="en-US" b="1" baseline="30000" dirty="0">
                <a:solidFill>
                  <a:srgbClr val="2F7FC2"/>
                </a:solidFill>
                <a:latin typeface="Arial Black" panose="020B0A04020102020204" pitchFamily="34" charset="0"/>
                <a:cs typeface="Calibri Light" panose="020F0302020204030204" pitchFamily="34" charset="0"/>
              </a:rPr>
              <a:t>th</a:t>
            </a:r>
            <a:r>
              <a:rPr lang="en-US" b="1" dirty="0">
                <a:solidFill>
                  <a:srgbClr val="2F7FC2"/>
                </a:solidFill>
                <a:latin typeface="Arial Black" panose="020B0A04020102020204" pitchFamily="34" charset="0"/>
                <a:cs typeface="Calibri Light" panose="020F0302020204030204" pitchFamily="34" charset="0"/>
              </a:rPr>
              <a:t> 2019</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86432" r="-1401"/>
          <a:stretch/>
        </p:blipFill>
        <p:spPr>
          <a:xfrm>
            <a:off x="4992896" y="3482919"/>
            <a:ext cx="2499010" cy="2949412"/>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 r="80035"/>
          <a:stretch/>
        </p:blipFill>
        <p:spPr>
          <a:xfrm>
            <a:off x="4781710" y="648255"/>
            <a:ext cx="3279445" cy="2901981"/>
          </a:xfrm>
          <a:prstGeom prst="rect">
            <a:avLst/>
          </a:prstGeom>
        </p:spPr>
      </p:pic>
      <p:sp>
        <p:nvSpPr>
          <p:cNvPr id="7" name="Title 1"/>
          <p:cNvSpPr txBox="1">
            <a:spLocks/>
          </p:cNvSpPr>
          <p:nvPr/>
        </p:nvSpPr>
        <p:spPr>
          <a:xfrm>
            <a:off x="1475712" y="3371563"/>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sz="6000" b="1" dirty="0">
                <a:solidFill>
                  <a:srgbClr val="F29667"/>
                </a:solidFill>
                <a:latin typeface="Arial Black" panose="020B0A04020102020204" pitchFamily="34" charset="0"/>
                <a:cs typeface="Calibri Light" panose="020F0302020204030204" pitchFamily="34" charset="0"/>
              </a:rPr>
              <a:t>ANTI-BULLYING</a:t>
            </a:r>
          </a:p>
        </p:txBody>
      </p:sp>
    </p:spTree>
    <p:extLst>
      <p:ext uri="{BB962C8B-B14F-4D97-AF65-F5344CB8AC3E}">
        <p14:creationId xmlns:p14="http://schemas.microsoft.com/office/powerpoint/2010/main" val="3962562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5F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0000" b="94444" l="10000" r="94706">
                        <a14:foregroundMark x1="61471" y1="32963" x2="61471" y2="32963"/>
                        <a14:foregroundMark x1="73529" y1="37778" x2="73529" y2="37778"/>
                        <a14:foregroundMark x1="64412" y1="48148" x2="64412" y2="48148"/>
                        <a14:foregroundMark x1="63529" y1="65926" x2="63529" y2="65926"/>
                      </a14:backgroundRemoval>
                    </a14:imgEffect>
                  </a14:imgLayer>
                </a14:imgProps>
              </a:ext>
              <a:ext uri="{28A0092B-C50C-407E-A947-70E740481C1C}">
                <a14:useLocalDpi xmlns:a14="http://schemas.microsoft.com/office/drawing/2010/main" val="0"/>
              </a:ext>
            </a:extLst>
          </a:blip>
          <a:stretch>
            <a:fillRect/>
          </a:stretch>
        </p:blipFill>
        <p:spPr>
          <a:xfrm>
            <a:off x="3341077" y="191362"/>
            <a:ext cx="5538503" cy="4398223"/>
          </a:xfrm>
          <a:prstGeom prst="rect">
            <a:avLst/>
          </a:prstGeom>
        </p:spPr>
      </p:pic>
      <p:sp>
        <p:nvSpPr>
          <p:cNvPr id="7" name="TextBox 6"/>
          <p:cNvSpPr txBox="1"/>
          <p:nvPr/>
        </p:nvSpPr>
        <p:spPr>
          <a:xfrm>
            <a:off x="2197750" y="3991708"/>
            <a:ext cx="8141677" cy="1938992"/>
          </a:xfrm>
          <a:prstGeom prst="rect">
            <a:avLst/>
          </a:prstGeom>
          <a:noFill/>
        </p:spPr>
        <p:txBody>
          <a:bodyPr wrap="square" rtlCol="0">
            <a:spAutoFit/>
          </a:bodyPr>
          <a:lstStyle/>
          <a:p>
            <a:pPr algn="ctr"/>
            <a:r>
              <a:rPr lang="en-US" sz="4400" dirty="0">
                <a:solidFill>
                  <a:schemeClr val="accent5">
                    <a:lumMod val="75000"/>
                  </a:schemeClr>
                </a:solidFill>
                <a:latin typeface="Calibri Light" panose="020F0302020204030204" pitchFamily="34" charset="0"/>
                <a:cs typeface="Calibri Light" panose="020F0302020204030204" pitchFamily="34" charset="0"/>
              </a:rPr>
              <a:t>for listening! </a:t>
            </a:r>
          </a:p>
          <a:p>
            <a:pPr algn="ctr"/>
            <a:endParaRPr lang="en-US" sz="2000" dirty="0">
              <a:latin typeface="Calibri Light" panose="020F0302020204030204" pitchFamily="34" charset="0"/>
              <a:cs typeface="Calibri Light" panose="020F0302020204030204" pitchFamily="34" charset="0"/>
            </a:endParaRPr>
          </a:p>
          <a:p>
            <a:pPr algn="ctr"/>
            <a:endParaRPr lang="en-US" sz="2800" dirty="0">
              <a:latin typeface="Calibri Light" panose="020F0302020204030204" pitchFamily="34" charset="0"/>
              <a:cs typeface="Calibri Light" panose="020F0302020204030204" pitchFamily="34" charset="0"/>
            </a:endParaRPr>
          </a:p>
          <a:p>
            <a:pPr algn="ctr"/>
            <a:r>
              <a:rPr lang="en-US" sz="2800" dirty="0">
                <a:latin typeface="Calibri Light" panose="020F0302020204030204" pitchFamily="34" charset="0"/>
                <a:cs typeface="Calibri Light" panose="020F0302020204030204" pitchFamily="34" charset="0"/>
              </a:rPr>
              <a:t>Questions and Comments? </a:t>
            </a:r>
          </a:p>
        </p:txBody>
      </p:sp>
    </p:spTree>
    <p:extLst>
      <p:ext uri="{BB962C8B-B14F-4D97-AF65-F5344CB8AC3E}">
        <p14:creationId xmlns:p14="http://schemas.microsoft.com/office/powerpoint/2010/main" val="3217757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695775"/>
          </a:xfrm>
        </p:spPr>
        <p:txBody>
          <a:bodyPr>
            <a:normAutofit/>
          </a:bodyPr>
          <a:lstStyle/>
          <a:p>
            <a:r>
              <a:rPr lang="en-US" sz="3600" dirty="0"/>
              <a:t>Extra Resources</a:t>
            </a:r>
          </a:p>
        </p:txBody>
      </p:sp>
      <p:sp>
        <p:nvSpPr>
          <p:cNvPr id="3" name="Content Placeholder 2"/>
          <p:cNvSpPr>
            <a:spLocks noGrp="1"/>
          </p:cNvSpPr>
          <p:nvPr>
            <p:ph idx="1"/>
          </p:nvPr>
        </p:nvSpPr>
        <p:spPr>
          <a:xfrm>
            <a:off x="801610" y="1180407"/>
            <a:ext cx="10058400" cy="5220393"/>
          </a:xfrm>
        </p:spPr>
        <p:txBody>
          <a:bodyPr>
            <a:normAutofit/>
          </a:bodyPr>
          <a:lstStyle/>
          <a:p>
            <a:r>
              <a:rPr lang="en-US" dirty="0" err="1"/>
              <a:t>PREVNet</a:t>
            </a:r>
            <a:r>
              <a:rPr lang="en-US" dirty="0"/>
              <a:t> – </a:t>
            </a:r>
            <a:r>
              <a:rPr lang="en-US" sz="1600" dirty="0"/>
              <a:t>Canada’s research and resources for bullying prevention</a:t>
            </a:r>
          </a:p>
          <a:p>
            <a:pPr lvl="1"/>
            <a:r>
              <a:rPr lang="en-US" u="sng" dirty="0">
                <a:solidFill>
                  <a:srgbClr val="2F7FC2"/>
                </a:solidFill>
                <a:hlinkClick r:id="rId2"/>
              </a:rPr>
              <a:t>https://www.prevnet.ca/bullying/cyber-bullying</a:t>
            </a:r>
            <a:r>
              <a:rPr lang="en-US" dirty="0">
                <a:solidFill>
                  <a:srgbClr val="2F7FC2"/>
                </a:solidFill>
              </a:rPr>
              <a:t> </a:t>
            </a:r>
          </a:p>
          <a:p>
            <a:pPr lvl="1"/>
            <a:r>
              <a:rPr lang="en-US" u="sng" dirty="0">
                <a:solidFill>
                  <a:srgbClr val="2F7FC2"/>
                </a:solidFill>
                <a:hlinkClick r:id="rId3"/>
              </a:rPr>
              <a:t>https://www.prevnet.ca/research/bullying-statistics/cyberbullying</a:t>
            </a:r>
            <a:r>
              <a:rPr lang="en-US" dirty="0">
                <a:solidFill>
                  <a:srgbClr val="2F7FC2"/>
                </a:solidFill>
              </a:rPr>
              <a:t> </a:t>
            </a:r>
          </a:p>
          <a:p>
            <a:pPr lvl="0"/>
            <a:r>
              <a:rPr lang="en-US" dirty="0"/>
              <a:t>RCMP – </a:t>
            </a:r>
            <a:r>
              <a:rPr lang="en-US" sz="1600" dirty="0"/>
              <a:t>Bullying and Cyberbullying</a:t>
            </a:r>
          </a:p>
          <a:p>
            <a:pPr lvl="1"/>
            <a:r>
              <a:rPr lang="en-US" dirty="0">
                <a:hlinkClick r:id="rId4"/>
              </a:rPr>
              <a:t>http://www.rcmp-grc.gc.ca/cycp-cpcj/bull-inti/index-eng.htm</a:t>
            </a:r>
            <a:r>
              <a:rPr lang="en-US" dirty="0"/>
              <a:t> </a:t>
            </a:r>
          </a:p>
          <a:p>
            <a:r>
              <a:rPr lang="en-US" dirty="0"/>
              <a:t>Public Safety Canada – </a:t>
            </a:r>
            <a:r>
              <a:rPr lang="en-US" sz="1600" dirty="0"/>
              <a:t>Cyberbullying info for teens</a:t>
            </a:r>
            <a:endParaRPr lang="en-US" dirty="0"/>
          </a:p>
          <a:p>
            <a:pPr lvl="1"/>
            <a:r>
              <a:rPr lang="en-US" dirty="0">
                <a:hlinkClick r:id="rId5"/>
              </a:rPr>
              <a:t>https://www.publicsafety.gc.ca/cnt/ntnl-scrt/cbr-scrt/cbrbllng/tns/bt-cbrbllng-en.aspx</a:t>
            </a:r>
            <a:r>
              <a:rPr lang="en-US" dirty="0"/>
              <a:t> </a:t>
            </a:r>
          </a:p>
          <a:p>
            <a:r>
              <a:rPr lang="en-US" dirty="0"/>
              <a:t>The </a:t>
            </a:r>
            <a:r>
              <a:rPr lang="en-US" dirty="0" err="1"/>
              <a:t>Cybersmile</a:t>
            </a:r>
            <a:r>
              <a:rPr lang="en-US" dirty="0"/>
              <a:t> Foundation</a:t>
            </a:r>
          </a:p>
          <a:p>
            <a:pPr lvl="1"/>
            <a:r>
              <a:rPr lang="en-US" dirty="0">
                <a:hlinkClick r:id="rId6"/>
              </a:rPr>
              <a:t>https://www.cybersmile.org/stop-cyberbullying-day</a:t>
            </a:r>
            <a:r>
              <a:rPr lang="en-US" dirty="0"/>
              <a:t> </a:t>
            </a:r>
          </a:p>
          <a:p>
            <a:r>
              <a:rPr lang="en-US" dirty="0"/>
              <a:t>Stop Cyberbullying Day </a:t>
            </a:r>
          </a:p>
          <a:p>
            <a:pPr lvl="1"/>
            <a:r>
              <a:rPr lang="en-US" dirty="0">
                <a:hlinkClick r:id="rId7"/>
              </a:rPr>
              <a:t>https://stopcyberbullyingday.org/</a:t>
            </a:r>
            <a:r>
              <a:rPr lang="en-US" dirty="0"/>
              <a:t> </a:t>
            </a:r>
          </a:p>
          <a:p>
            <a:r>
              <a:rPr lang="en-US" dirty="0"/>
              <a:t>Get Cyber Safe</a:t>
            </a:r>
          </a:p>
          <a:p>
            <a:pPr lvl="1"/>
            <a:r>
              <a:rPr lang="en-US" dirty="0">
                <a:hlinkClick r:id="rId8"/>
              </a:rPr>
              <a:t>https://www.getcybersafe.gc.ca/index-en.aspx</a:t>
            </a:r>
            <a:r>
              <a:rPr lang="en-US" dirty="0"/>
              <a:t> </a:t>
            </a:r>
          </a:p>
        </p:txBody>
      </p:sp>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78328" y="3840079"/>
            <a:ext cx="1278519" cy="1169377"/>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09678" y="433819"/>
            <a:ext cx="2286808" cy="1270449"/>
          </a:xfrm>
          <a:prstGeom prst="rect">
            <a:avLst/>
          </a:prstGeom>
        </p:spPr>
      </p:pic>
      <p:pic>
        <p:nvPicPr>
          <p:cNvPr id="6" name="Picture 5"/>
          <p:cNvPicPr>
            <a:picLocks noChangeAspect="1"/>
          </p:cNvPicPr>
          <p:nvPr/>
        </p:nvPicPr>
        <p:blipFill rotWithShape="1">
          <a:blip r:embed="rId11">
            <a:extLst>
              <a:ext uri="{28A0092B-C50C-407E-A947-70E740481C1C}">
                <a14:useLocalDpi xmlns:a14="http://schemas.microsoft.com/office/drawing/2010/main" val="0"/>
              </a:ext>
            </a:extLst>
          </a:blip>
          <a:srcRect l="1" r="80035"/>
          <a:stretch/>
        </p:blipFill>
        <p:spPr>
          <a:xfrm>
            <a:off x="9156847" y="4181581"/>
            <a:ext cx="2507876" cy="2219219"/>
          </a:xfrm>
          <a:prstGeom prst="rect">
            <a:avLst/>
          </a:prstGeom>
        </p:spPr>
      </p:pic>
      <p:pic>
        <p:nvPicPr>
          <p:cNvPr id="7" name="Pictur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298387" y="2281424"/>
            <a:ext cx="2224795" cy="761980"/>
          </a:xfrm>
          <a:prstGeom prst="rect">
            <a:avLst/>
          </a:prstGeom>
        </p:spPr>
      </p:pic>
    </p:spTree>
    <p:extLst>
      <p:ext uri="{BB962C8B-B14F-4D97-AF65-F5344CB8AC3E}">
        <p14:creationId xmlns:p14="http://schemas.microsoft.com/office/powerpoint/2010/main" val="4035647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0B1BF"/>
        </a:solidFill>
        <a:effectLst/>
      </p:bgPr>
    </p:bg>
    <p:spTree>
      <p:nvGrpSpPr>
        <p:cNvPr id="1" name=""/>
        <p:cNvGrpSpPr/>
        <p:nvPr/>
      </p:nvGrpSpPr>
      <p:grpSpPr>
        <a:xfrm>
          <a:off x="0" y="0"/>
          <a:ext cx="0" cy="0"/>
          <a:chOff x="0" y="0"/>
          <a:chExt cx="0" cy="0"/>
        </a:xfrm>
      </p:grpSpPr>
      <p:sp>
        <p:nvSpPr>
          <p:cNvPr id="10" name="Rounded Rectangle 9"/>
          <p:cNvSpPr/>
          <p:nvPr/>
        </p:nvSpPr>
        <p:spPr>
          <a:xfrm>
            <a:off x="7361769" y="3490120"/>
            <a:ext cx="3971166" cy="2286000"/>
          </a:xfrm>
          <a:prstGeom prst="roundRect">
            <a:avLst/>
          </a:prstGeom>
          <a:pattFill prst="wdDnDiag">
            <a:fgClr>
              <a:srgbClr val="00485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7252744" y="3416265"/>
            <a:ext cx="3971166" cy="2286000"/>
          </a:xfrm>
          <a:prstGeom prst="roundRect">
            <a:avLst/>
          </a:prstGeom>
          <a:solidFill>
            <a:srgbClr val="008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3158" t="18432" b="18967"/>
          <a:stretch/>
        </p:blipFill>
        <p:spPr>
          <a:xfrm>
            <a:off x="604058" y="3004261"/>
            <a:ext cx="5537432" cy="3383395"/>
          </a:xfrm>
          <a:prstGeom prst="rect">
            <a:avLst/>
          </a:prstGeom>
        </p:spPr>
      </p:pic>
      <p:sp>
        <p:nvSpPr>
          <p:cNvPr id="2" name="Title 1"/>
          <p:cNvSpPr>
            <a:spLocks noGrp="1"/>
          </p:cNvSpPr>
          <p:nvPr>
            <p:ph type="title"/>
          </p:nvPr>
        </p:nvSpPr>
        <p:spPr>
          <a:xfrm>
            <a:off x="604058" y="477969"/>
            <a:ext cx="10058400" cy="887000"/>
          </a:xfrm>
        </p:spPr>
        <p:txBody>
          <a:bodyPr>
            <a:noAutofit/>
          </a:bodyPr>
          <a:lstStyle/>
          <a:p>
            <a:r>
              <a:rPr lang="en-US" sz="4800" b="1" dirty="0"/>
              <a:t>What is cyberbullying?</a:t>
            </a:r>
          </a:p>
        </p:txBody>
      </p:sp>
      <p:sp>
        <p:nvSpPr>
          <p:cNvPr id="9" name="Content Placeholder 8"/>
          <p:cNvSpPr>
            <a:spLocks noGrp="1"/>
          </p:cNvSpPr>
          <p:nvPr>
            <p:ph idx="1"/>
          </p:nvPr>
        </p:nvSpPr>
        <p:spPr>
          <a:xfrm>
            <a:off x="7426733" y="3643541"/>
            <a:ext cx="3440422" cy="2416137"/>
          </a:xfrm>
        </p:spPr>
        <p:txBody>
          <a:bodyPr>
            <a:noAutofit/>
          </a:bodyPr>
          <a:lstStyle/>
          <a:p>
            <a:pPr marL="0" lvl="0" indent="0" algn="ctr">
              <a:buNone/>
            </a:pPr>
            <a:r>
              <a:rPr lang="en-US" sz="2400" dirty="0">
                <a:solidFill>
                  <a:schemeClr val="bg1"/>
                </a:solidFill>
                <a:latin typeface="Calibri" panose="020F0502020204030204" pitchFamily="34" charset="0"/>
                <a:cs typeface="Calibri" panose="020F0502020204030204" pitchFamily="34" charset="0"/>
              </a:rPr>
              <a:t>It can follow a victim everywhere 24 hours a day, 7 days a week, from school all the way into the comfort of their home </a:t>
            </a:r>
          </a:p>
        </p:txBody>
      </p:sp>
      <p:sp>
        <p:nvSpPr>
          <p:cNvPr id="3" name="Rectangle 2"/>
          <p:cNvSpPr/>
          <p:nvPr/>
        </p:nvSpPr>
        <p:spPr>
          <a:xfrm>
            <a:off x="604058" y="1280712"/>
            <a:ext cx="10982696" cy="1723549"/>
          </a:xfrm>
          <a:prstGeom prst="rect">
            <a:avLst/>
          </a:prstGeom>
        </p:spPr>
        <p:txBody>
          <a:bodyPr wrap="square">
            <a:spAutoFit/>
          </a:bodyPr>
          <a:lstStyle/>
          <a:p>
            <a:r>
              <a:rPr lang="en-US" sz="2800" b="1" dirty="0">
                <a:latin typeface="Calibri" panose="020F0502020204030204" pitchFamily="34" charset="0"/>
                <a:cs typeface="Calibri" panose="020F0502020204030204" pitchFamily="34" charset="0"/>
              </a:rPr>
              <a:t>Cyberbullying</a:t>
            </a:r>
            <a:r>
              <a:rPr lang="en-US" sz="2800" dirty="0">
                <a:latin typeface="Calibri" panose="020F0502020204030204" pitchFamily="34" charset="0"/>
                <a:cs typeface="Calibri" panose="020F0502020204030204" pitchFamily="34" charset="0"/>
              </a:rPr>
              <a:t>: </a:t>
            </a:r>
          </a:p>
          <a:p>
            <a:pPr marL="342900" indent="-342900">
              <a:buFont typeface="Wingdings" panose="05000000000000000000" pitchFamily="2" charset="2"/>
              <a:buChar char="§"/>
            </a:pPr>
            <a:r>
              <a:rPr lang="en-US" sz="2600" dirty="0">
                <a:latin typeface="Calibri" panose="020F0502020204030204" pitchFamily="34" charset="0"/>
                <a:cs typeface="Calibri" panose="020F0502020204030204" pitchFamily="34" charset="0"/>
              </a:rPr>
              <a:t>Using information and “communication technology” (e.g. internet, social networking apps, texts, etc.) to harass or cause harm to another person</a:t>
            </a:r>
          </a:p>
          <a:p>
            <a:pPr marL="342900" indent="-342900">
              <a:buFont typeface="Wingdings" panose="05000000000000000000" pitchFamily="2" charset="2"/>
              <a:buChar char="§"/>
            </a:pPr>
            <a:r>
              <a:rPr lang="en-US" sz="2600" dirty="0">
                <a:latin typeface="Calibri" panose="020F0502020204030204" pitchFamily="34" charset="0"/>
                <a:cs typeface="Calibri" panose="020F0502020204030204" pitchFamily="34" charset="0"/>
              </a:rPr>
              <a:t>Can be devastating to a person's self-esteem, reputation, and mental health</a:t>
            </a:r>
          </a:p>
        </p:txBody>
      </p:sp>
      <p:pic>
        <p:nvPicPr>
          <p:cNvPr id="11" name="Picture 10"/>
          <p:cNvPicPr>
            <a:picLocks noChangeAspect="1"/>
          </p:cNvPicPr>
          <p:nvPr/>
        </p:nvPicPr>
        <p:blipFill rotWithShape="1">
          <a:blip r:embed="rId3">
            <a:extLst>
              <a:ext uri="{BEBA8EAE-BF5A-486C-A8C5-ECC9F3942E4B}">
                <a14:imgProps xmlns:a14="http://schemas.microsoft.com/office/drawing/2010/main">
                  <a14:imgLayer r:embed="rId4">
                    <a14:imgEffect>
                      <a14:backgroundRemoval t="35417" b="79375" l="7344" r="22969">
                        <a14:foregroundMark x1="14063" y1="44583" x2="14063" y2="44583"/>
                        <a14:foregroundMark x1="16875" y1="44167" x2="16875" y2="44167"/>
                        <a14:foregroundMark x1="12656" y1="75208" x2="12656" y2="75208"/>
                        <a14:foregroundMark x1="15781" y1="75208" x2="15781" y2="75208"/>
                      </a14:backgroundRemoval>
                    </a14:imgEffect>
                  </a14:imgLayer>
                </a14:imgProps>
              </a:ext>
              <a:ext uri="{28A0092B-C50C-407E-A947-70E740481C1C}">
                <a14:useLocalDpi xmlns:a14="http://schemas.microsoft.com/office/drawing/2010/main" val="0"/>
              </a:ext>
            </a:extLst>
          </a:blip>
          <a:srcRect l="6706" t="31652" r="76436" b="18967"/>
          <a:stretch/>
        </p:blipFill>
        <p:spPr>
          <a:xfrm>
            <a:off x="6011492" y="4029395"/>
            <a:ext cx="1214846" cy="2668897"/>
          </a:xfrm>
          <a:prstGeom prst="rect">
            <a:avLst/>
          </a:prstGeom>
        </p:spPr>
      </p:pic>
    </p:spTree>
    <p:extLst>
      <p:ext uri="{BB962C8B-B14F-4D97-AF65-F5344CB8AC3E}">
        <p14:creationId xmlns:p14="http://schemas.microsoft.com/office/powerpoint/2010/main" val="2903413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BC2C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3779" y="1185338"/>
            <a:ext cx="10058400" cy="695775"/>
          </a:xfrm>
        </p:spPr>
        <p:txBody>
          <a:bodyPr>
            <a:normAutofit/>
          </a:bodyPr>
          <a:lstStyle/>
          <a:p>
            <a:r>
              <a:rPr lang="en-US" sz="4400" b="1" dirty="0">
                <a:solidFill>
                  <a:schemeClr val="bg1"/>
                </a:solidFill>
              </a:rPr>
              <a:t>Why do people cyberbully?</a:t>
            </a:r>
          </a:p>
        </p:txBody>
      </p:sp>
      <p:sp>
        <p:nvSpPr>
          <p:cNvPr id="3" name="Rectangle 2"/>
          <p:cNvSpPr/>
          <p:nvPr/>
        </p:nvSpPr>
        <p:spPr>
          <a:xfrm>
            <a:off x="729624" y="2088814"/>
            <a:ext cx="6487338" cy="3416320"/>
          </a:xfrm>
          <a:prstGeom prst="rect">
            <a:avLst/>
          </a:prstGeom>
        </p:spPr>
        <p:txBody>
          <a:bodyPr wrap="square">
            <a:spAutoFit/>
          </a:bodyPr>
          <a:lstStyle/>
          <a:p>
            <a:pPr marL="342900" lvl="0" indent="-342900">
              <a:buFont typeface="Arial" panose="020B0604020202020204" pitchFamily="34" charset="0"/>
              <a:buChar char="•"/>
            </a:pPr>
            <a:r>
              <a:rPr lang="en-US" sz="3600" dirty="0">
                <a:solidFill>
                  <a:schemeClr val="bg1"/>
                </a:solidFill>
                <a:latin typeface="Calibri" panose="020F0502020204030204" pitchFamily="34" charset="0"/>
                <a:cs typeface="Calibri" panose="020F0502020204030204" pitchFamily="34" charset="0"/>
              </a:rPr>
              <a:t>Students think youth cyberbully because… </a:t>
            </a:r>
          </a:p>
          <a:p>
            <a:pPr marL="800100" lvl="1" indent="-342900">
              <a:buFont typeface="Arial" panose="020B0604020202020204" pitchFamily="34" charset="0"/>
              <a:buChar char="•"/>
            </a:pPr>
            <a:r>
              <a:rPr lang="en-US" sz="3600" dirty="0">
                <a:solidFill>
                  <a:schemeClr val="bg1"/>
                </a:solidFill>
                <a:latin typeface="Calibri" panose="020F0502020204030204" pitchFamily="34" charset="0"/>
                <a:cs typeface="Calibri" panose="020F0502020204030204" pitchFamily="34" charset="0"/>
              </a:rPr>
              <a:t>It’s </a:t>
            </a:r>
            <a:r>
              <a:rPr lang="en-US" sz="3600" dirty="0">
                <a:solidFill>
                  <a:srgbClr val="FF6600"/>
                </a:solidFill>
                <a:latin typeface="Calibri" panose="020F0502020204030204" pitchFamily="34" charset="0"/>
                <a:cs typeface="Calibri" panose="020F0502020204030204" pitchFamily="34" charset="0"/>
              </a:rPr>
              <a:t>EASY</a:t>
            </a:r>
            <a:r>
              <a:rPr lang="en-US" sz="3600" dirty="0">
                <a:solidFill>
                  <a:schemeClr val="bg1"/>
                </a:solidFill>
                <a:latin typeface="Calibri" panose="020F0502020204030204" pitchFamily="34" charset="0"/>
                <a:cs typeface="Calibri" panose="020F0502020204030204" pitchFamily="34" charset="0"/>
              </a:rPr>
              <a:t> to press send</a:t>
            </a:r>
          </a:p>
          <a:p>
            <a:pPr marL="800100" lvl="1" indent="-342900">
              <a:buFont typeface="Arial" panose="020B0604020202020204" pitchFamily="34" charset="0"/>
              <a:buChar char="•"/>
            </a:pPr>
            <a:r>
              <a:rPr lang="en-US" sz="3600" dirty="0">
                <a:solidFill>
                  <a:schemeClr val="bg1"/>
                </a:solidFill>
                <a:latin typeface="Calibri" panose="020F0502020204030204" pitchFamily="34" charset="0"/>
                <a:cs typeface="Calibri" panose="020F0502020204030204" pitchFamily="34" charset="0"/>
              </a:rPr>
              <a:t>It’s a way to feel </a:t>
            </a:r>
            <a:r>
              <a:rPr lang="en-US" sz="3600" dirty="0">
                <a:solidFill>
                  <a:srgbClr val="FF6600"/>
                </a:solidFill>
                <a:latin typeface="Calibri" panose="020F0502020204030204" pitchFamily="34" charset="0"/>
                <a:cs typeface="Calibri" panose="020F0502020204030204" pitchFamily="34" charset="0"/>
              </a:rPr>
              <a:t>POWERFUL</a:t>
            </a:r>
          </a:p>
          <a:p>
            <a:pPr marL="800100" lvl="1" indent="-342900">
              <a:buFont typeface="Arial" panose="020B0604020202020204" pitchFamily="34" charset="0"/>
              <a:buChar char="•"/>
            </a:pPr>
            <a:r>
              <a:rPr lang="en-US" sz="3600" dirty="0">
                <a:solidFill>
                  <a:schemeClr val="bg1"/>
                </a:solidFill>
                <a:latin typeface="Calibri" panose="020F0502020204030204" pitchFamily="34" charset="0"/>
                <a:cs typeface="Calibri" panose="020F0502020204030204" pitchFamily="34" charset="0"/>
              </a:rPr>
              <a:t>Nobody sees the person cyberbullying </a:t>
            </a:r>
          </a:p>
        </p:txBody>
      </p:sp>
      <p:pic>
        <p:nvPicPr>
          <p:cNvPr id="5" name="Picture 4"/>
          <p:cNvPicPr>
            <a:picLocks noChangeAspect="1"/>
          </p:cNvPicPr>
          <p:nvPr/>
        </p:nvPicPr>
        <p:blipFill rotWithShape="1">
          <a:blip r:embed="rId2"/>
          <a:srcRect l="11485" t="17716" b="10271"/>
          <a:stretch/>
        </p:blipFill>
        <p:spPr>
          <a:xfrm>
            <a:off x="7420708" y="2704276"/>
            <a:ext cx="4201268" cy="3432754"/>
          </a:xfrm>
          <a:prstGeom prst="rect">
            <a:avLst/>
          </a:prstGeom>
        </p:spPr>
      </p:pic>
    </p:spTree>
    <p:extLst>
      <p:ext uri="{BB962C8B-B14F-4D97-AF65-F5344CB8AC3E}">
        <p14:creationId xmlns:p14="http://schemas.microsoft.com/office/powerpoint/2010/main" val="2151636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914" y="904510"/>
            <a:ext cx="8792608" cy="695775"/>
          </a:xfrm>
        </p:spPr>
        <p:txBody>
          <a:bodyPr>
            <a:noAutofit/>
          </a:bodyPr>
          <a:lstStyle/>
          <a:p>
            <a:r>
              <a:rPr lang="en-US" sz="4400" b="1" dirty="0"/>
              <a:t>WHAT can cyberbullying Look Like? </a:t>
            </a:r>
          </a:p>
        </p:txBody>
      </p:sp>
      <p:sp>
        <p:nvSpPr>
          <p:cNvPr id="9" name="Content Placeholder 8"/>
          <p:cNvSpPr>
            <a:spLocks noGrp="1"/>
          </p:cNvSpPr>
          <p:nvPr>
            <p:ph idx="1"/>
          </p:nvPr>
        </p:nvSpPr>
        <p:spPr>
          <a:xfrm>
            <a:off x="721442" y="2016904"/>
            <a:ext cx="5433173" cy="4407729"/>
          </a:xfrm>
        </p:spPr>
        <p:txBody>
          <a:bodyPr>
            <a:noAutofit/>
          </a:bodyPr>
          <a:lstStyle/>
          <a:p>
            <a:pPr lvl="0"/>
            <a:r>
              <a:rPr lang="en-US" sz="2400" dirty="0">
                <a:latin typeface="Calibri" panose="020F0502020204030204" pitchFamily="34" charset="0"/>
                <a:cs typeface="Calibri" panose="020F0502020204030204" pitchFamily="34" charset="0"/>
              </a:rPr>
              <a:t>Mean or threatening messages are sent by email, text or through comments on a social network such as Facebook, Instagram, Snapchat </a:t>
            </a:r>
          </a:p>
          <a:p>
            <a:pPr lvl="0"/>
            <a:r>
              <a:rPr lang="en-US" sz="2400" dirty="0">
                <a:latin typeface="Calibri" panose="020F0502020204030204" pitchFamily="34" charset="0"/>
                <a:cs typeface="Calibri" panose="020F0502020204030204" pitchFamily="34" charset="0"/>
              </a:rPr>
              <a:t>Posting embarrassing or intimate photos/videos of someone online or shared without them knowing about it or agreeing to it.</a:t>
            </a:r>
          </a:p>
          <a:p>
            <a:pPr lvl="0"/>
            <a:r>
              <a:rPr lang="en-US" sz="2400" dirty="0">
                <a:latin typeface="Calibri" panose="020F0502020204030204" pitchFamily="34" charset="0"/>
                <a:cs typeface="Calibri" panose="020F0502020204030204" pitchFamily="34" charset="0"/>
              </a:rPr>
              <a:t>Stories, pictures, jokes or cartoons intended to embarrass or humiliate someone are posted online.</a:t>
            </a:r>
          </a:p>
        </p:txBody>
      </p:sp>
      <p:pic>
        <p:nvPicPr>
          <p:cNvPr id="5" name="Picture 4" descr="Image result for eye emoji"/>
          <p:cNvPicPr/>
          <p:nvPr/>
        </p:nvPicPr>
        <p:blipFill>
          <a:blip r:embed="rId2">
            <a:extLst>
              <a:ext uri="{BEBA8EAE-BF5A-486C-A8C5-ECC9F3942E4B}">
                <a14:imgProps xmlns:a14="http://schemas.microsoft.com/office/drawing/2010/main">
                  <a14:imgLayer r:embed="rId3">
                    <a14:imgEffect>
                      <a14:backgroundRemoval t="0" b="100000" l="0" r="100000">
                        <a14:foregroundMark x1="17969" y1="49219" x2="17969" y2="49219"/>
                        <a14:foregroundMark x1="11719" y1="45703" x2="11719" y2="45703"/>
                        <a14:foregroundMark x1="61328" y1="43750" x2="61328" y2="43750"/>
                        <a14:foregroundMark x1="21875" y1="60547" x2="21875" y2="60547"/>
                      </a14:backgroundRemoval>
                    </a14:imgEffect>
                  </a14:imgLayer>
                </a14:imgProps>
              </a:ext>
              <a:ext uri="{28A0092B-C50C-407E-A947-70E740481C1C}">
                <a14:useLocalDpi xmlns:a14="http://schemas.microsoft.com/office/drawing/2010/main" val="0"/>
              </a:ext>
            </a:extLst>
          </a:blip>
          <a:srcRect/>
          <a:stretch>
            <a:fillRect/>
          </a:stretch>
        </p:blipFill>
        <p:spPr bwMode="auto">
          <a:xfrm>
            <a:off x="9638522" y="523504"/>
            <a:ext cx="1233196" cy="1233196"/>
          </a:xfrm>
          <a:prstGeom prst="rect">
            <a:avLst/>
          </a:prstGeom>
          <a:noFill/>
          <a:ln>
            <a:noFill/>
          </a:ln>
        </p:spPr>
      </p:pic>
      <p:sp>
        <p:nvSpPr>
          <p:cNvPr id="3" name="Rectangle 2"/>
          <p:cNvSpPr/>
          <p:nvPr/>
        </p:nvSpPr>
        <p:spPr>
          <a:xfrm>
            <a:off x="6590522" y="2016904"/>
            <a:ext cx="4558124" cy="3416320"/>
          </a:xfrm>
          <a:prstGeom prst="rect">
            <a:avLst/>
          </a:prstGeom>
        </p:spPr>
        <p:txBody>
          <a:bodyPr wrap="square">
            <a:spAutoFit/>
          </a:bodyPr>
          <a:lstStyle/>
          <a:p>
            <a:pPr marL="285750" lvl="0" indent="-285750">
              <a:buFont typeface="Wingdings" panose="05000000000000000000" pitchFamily="2" charset="2"/>
              <a:buChar char="§"/>
            </a:pPr>
            <a:r>
              <a:rPr lang="en-US" sz="2400" dirty="0">
                <a:latin typeface="Calibri" panose="020F0502020204030204" pitchFamily="34" charset="0"/>
                <a:cs typeface="Calibri" panose="020F0502020204030204" pitchFamily="34" charset="0"/>
              </a:rPr>
              <a:t>Pretending to be someone by using their name.</a:t>
            </a:r>
          </a:p>
          <a:p>
            <a:pPr marL="285750" lvl="0" indent="-285750">
              <a:buFont typeface="Wingdings" panose="05000000000000000000" pitchFamily="2" charset="2"/>
              <a:buChar char="§"/>
            </a:pPr>
            <a:r>
              <a:rPr lang="en-US" sz="2400" dirty="0">
                <a:latin typeface="Calibri" panose="020F0502020204030204" pitchFamily="34" charset="0"/>
                <a:cs typeface="Calibri" panose="020F0502020204030204" pitchFamily="34" charset="0"/>
              </a:rPr>
              <a:t>Tricking someone into revealing personal or embarrassing information and sending it to others.</a:t>
            </a:r>
          </a:p>
          <a:p>
            <a:pPr marL="285750" lvl="0" indent="-285750">
              <a:buFont typeface="Wingdings" panose="05000000000000000000" pitchFamily="2" charset="2"/>
              <a:buChar char="§"/>
            </a:pPr>
            <a:r>
              <a:rPr lang="en-US" sz="2400" dirty="0">
                <a:latin typeface="Calibri" panose="020F0502020204030204" pitchFamily="34" charset="0"/>
                <a:cs typeface="Calibri" panose="020F0502020204030204" pitchFamily="34" charset="0"/>
              </a:rPr>
              <a:t>Online polls or rating systems are created to mock and ridicule someone.</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3830" y="5501430"/>
            <a:ext cx="1097478" cy="109747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2261" y="5501430"/>
            <a:ext cx="1119457" cy="99990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30789" y="5501430"/>
            <a:ext cx="1011990" cy="1115784"/>
          </a:xfrm>
          <a:prstGeom prst="rect">
            <a:avLst/>
          </a:prstGeom>
        </p:spPr>
      </p:pic>
    </p:spTree>
    <p:extLst>
      <p:ext uri="{BB962C8B-B14F-4D97-AF65-F5344CB8AC3E}">
        <p14:creationId xmlns:p14="http://schemas.microsoft.com/office/powerpoint/2010/main" val="3615825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rotWithShape="1">
          <a:blip r:embed="rId4">
            <a:extLst>
              <a:ext uri="{BEBA8EAE-BF5A-486C-A8C5-ECC9F3942E4B}">
                <a14:imgProps xmlns:a14="http://schemas.microsoft.com/office/drawing/2010/main">
                  <a14:imgLayer r:embed="rId5">
                    <a14:imgEffect>
                      <a14:backgroundRemoval t="0" b="90111" l="0" r="100000">
                        <a14:backgroundMark x1="29600" y1="29913" x2="29600" y2="29913"/>
                        <a14:backgroundMark x1="42000" y1="34611" x2="42000" y2="34611"/>
                        <a14:backgroundMark x1="66800" y1="33251" x2="66800" y2="33251"/>
                        <a14:backgroundMark x1="59000" y1="41038" x2="59000" y2="41038"/>
                        <a14:backgroundMark x1="54300" y1="29666" x2="54300" y2="29666"/>
                        <a14:backgroundMark x1="43900" y1="43140" x2="43900" y2="43140"/>
                        <a14:backgroundMark x1="30800" y1="43758" x2="30800" y2="43758"/>
                        <a14:backgroundMark x1="30300" y1="34611" x2="30300" y2="34611"/>
                        <a14:backgroundMark x1="38300" y1="28677" x2="38300" y2="28677"/>
                        <a14:backgroundMark x1="38900" y1="46106" x2="38900" y2="46106"/>
                        <a14:backgroundMark x1="52200" y1="46972" x2="52200" y2="46972"/>
                        <a14:backgroundMark x1="63900" y1="51669" x2="63900" y2="51669"/>
                        <a14:backgroundMark x1="73100" y1="46601" x2="73100" y2="46601"/>
                        <a14:backgroundMark x1="74500" y1="34487" x2="74500" y2="34487"/>
                        <a14:backgroundMark x1="73600" y1="23980" x2="73600" y2="23980"/>
                        <a14:backgroundMark x1="57100" y1="23980" x2="57100" y2="23980"/>
                        <a14:backgroundMark x1="40500" y1="24598" x2="40500" y2="24598"/>
                        <a14:backgroundMark x1="25800" y1="23115" x2="25800" y2="23115"/>
                        <a14:backgroundMark x1="24500" y1="36218" x2="24500" y2="36218"/>
                        <a14:backgroundMark x1="24700" y1="51298" x2="24700" y2="51298"/>
                        <a14:backgroundMark x1="32500" y1="51545" x2="32500" y2="51545"/>
                        <a14:backgroundMark x1="38300" y1="40420" x2="38300" y2="40420"/>
                        <a14:backgroundMark x1="41000" y1="50556" x2="41000" y2="50556"/>
                        <a14:backgroundMark x1="49400" y1="38566" x2="49400" y2="38566"/>
                        <a14:backgroundMark x1="59100" y1="52658" x2="59100" y2="52658"/>
                        <a14:backgroundMark x1="69700" y1="54883" x2="69700" y2="54883"/>
                        <a14:backgroundMark x1="58800" y1="45612" x2="58800" y2="45612"/>
                        <a14:backgroundMark x1="66200" y1="40173" x2="66200" y2="40173"/>
                        <a14:backgroundMark x1="60700" y1="30902" x2="60700" y2="30902"/>
                        <a14:backgroundMark x1="63300" y1="27194" x2="63300" y2="27194"/>
                        <a14:backgroundMark x1="45700" y1="31150" x2="45700" y2="31150"/>
                        <a14:backgroundMark x1="47400" y1="24722" x2="47400" y2="24722"/>
                        <a14:backgroundMark x1="46600" y1="51545" x2="46600" y2="51545"/>
                        <a14:backgroundMark x1="25500" y1="54635" x2="25500" y2="54635"/>
                        <a14:backgroundMark x1="26100" y1="44376" x2="26100" y2="44376"/>
                        <a14:backgroundMark x1="73100" y1="43387" x2="73100" y2="43387"/>
                        <a14:backgroundMark x1="68300" y1="48084" x2="68300" y2="48084"/>
                        <a14:backgroundMark x1="76100" y1="54883" x2="76100" y2="54883"/>
                        <a14:backgroundMark x1="71500" y1="30161" x2="71500" y2="30161"/>
                        <a14:backgroundMark x1="75600" y1="27565" x2="75600" y2="27565"/>
                        <a14:backgroundMark x1="55800" y1="35476" x2="55800" y2="35476"/>
                        <a14:backgroundMark x1="33200" y1="25711" x2="33200" y2="25711"/>
                        <a14:backgroundMark x1="24400" y1="29913" x2="24400" y2="29913"/>
                        <a14:backgroundMark x1="36700" y1="35476" x2="36700" y2="35476"/>
                        <a14:backgroundMark x1="36100" y1="35476" x2="36100" y2="35476"/>
                        <a14:backgroundMark x1="31600" y1="37206" x2="31600" y2="37206"/>
                      </a14:backgroundRemoval>
                    </a14:imgEffect>
                  </a14:imgLayer>
                </a14:imgProps>
              </a:ext>
              <a:ext uri="{28A0092B-C50C-407E-A947-70E740481C1C}">
                <a14:useLocalDpi xmlns:a14="http://schemas.microsoft.com/office/drawing/2010/main" val="0"/>
              </a:ext>
            </a:extLst>
          </a:blip>
          <a:srcRect b="10000"/>
          <a:stretch/>
        </p:blipFill>
        <p:spPr>
          <a:xfrm>
            <a:off x="885825" y="0"/>
            <a:ext cx="10096500" cy="6858000"/>
          </a:xfrm>
          <a:prstGeom prst="rect">
            <a:avLst/>
          </a:prstGeom>
        </p:spPr>
      </p:pic>
      <p:pic>
        <p:nvPicPr>
          <p:cNvPr id="6" name="YiksgXETDCA"/>
          <p:cNvPicPr>
            <a:picLocks noGrp="1" noRot="1" noChangeAspect="1"/>
          </p:cNvPicPr>
          <p:nvPr>
            <p:ph idx="1"/>
            <a:videoFile r:link="rId1"/>
          </p:nvPr>
        </p:nvPicPr>
        <p:blipFill>
          <a:blip r:embed="rId6"/>
          <a:stretch>
            <a:fillRect/>
          </a:stretch>
        </p:blipFill>
        <p:spPr>
          <a:xfrm>
            <a:off x="2905124" y="1395235"/>
            <a:ext cx="6057900" cy="3407569"/>
          </a:xfrm>
          <a:prstGeom prst="rect">
            <a:avLst/>
          </a:prstGeom>
        </p:spPr>
      </p:pic>
      <p:pic>
        <p:nvPicPr>
          <p:cNvPr id="15" name="Picture 14"/>
          <p:cNvPicPr/>
          <p:nvPr/>
        </p:nvPicPr>
        <p:blipFill rotWithShape="1">
          <a:blip r:embed="rId4">
            <a:extLst>
              <a:ext uri="{BEBA8EAE-BF5A-486C-A8C5-ECC9F3942E4B}">
                <a14:imgProps xmlns:a14="http://schemas.microsoft.com/office/drawing/2010/main">
                  <a14:imgLayer r:embed="rId5">
                    <a14:imgEffect>
                      <a14:backgroundRemoval t="0" b="90111" l="0" r="100000">
                        <a14:backgroundMark x1="29600" y1="29913" x2="29600" y2="29913"/>
                        <a14:backgroundMark x1="42000" y1="34611" x2="42000" y2="34611"/>
                        <a14:backgroundMark x1="66800" y1="33251" x2="66800" y2="33251"/>
                        <a14:backgroundMark x1="59000" y1="41038" x2="59000" y2="41038"/>
                        <a14:backgroundMark x1="54300" y1="29666" x2="54300" y2="29666"/>
                        <a14:backgroundMark x1="43900" y1="43140" x2="43900" y2="43140"/>
                        <a14:backgroundMark x1="30800" y1="43758" x2="30800" y2="43758"/>
                        <a14:backgroundMark x1="30300" y1="34611" x2="30300" y2="34611"/>
                        <a14:backgroundMark x1="38300" y1="28677" x2="38300" y2="28677"/>
                        <a14:backgroundMark x1="38900" y1="46106" x2="38900" y2="46106"/>
                        <a14:backgroundMark x1="52200" y1="46972" x2="52200" y2="46972"/>
                        <a14:backgroundMark x1="63900" y1="51669" x2="63900" y2="51669"/>
                        <a14:backgroundMark x1="73100" y1="46601" x2="73100" y2="46601"/>
                        <a14:backgroundMark x1="74500" y1="34487" x2="74500" y2="34487"/>
                        <a14:backgroundMark x1="73600" y1="23980" x2="73600" y2="23980"/>
                        <a14:backgroundMark x1="57100" y1="23980" x2="57100" y2="23980"/>
                        <a14:backgroundMark x1="40500" y1="24598" x2="40500" y2="24598"/>
                        <a14:backgroundMark x1="25800" y1="23115" x2="25800" y2="23115"/>
                        <a14:backgroundMark x1="24500" y1="36218" x2="24500" y2="36218"/>
                        <a14:backgroundMark x1="24700" y1="51298" x2="24700" y2="51298"/>
                        <a14:backgroundMark x1="32500" y1="51545" x2="32500" y2="51545"/>
                        <a14:backgroundMark x1="38300" y1="40420" x2="38300" y2="40420"/>
                        <a14:backgroundMark x1="41000" y1="50556" x2="41000" y2="50556"/>
                        <a14:backgroundMark x1="49400" y1="38566" x2="49400" y2="38566"/>
                        <a14:backgroundMark x1="59100" y1="52658" x2="59100" y2="52658"/>
                        <a14:backgroundMark x1="69700" y1="54883" x2="69700" y2="54883"/>
                        <a14:backgroundMark x1="58800" y1="45612" x2="58800" y2="45612"/>
                        <a14:backgroundMark x1="66200" y1="40173" x2="66200" y2="40173"/>
                        <a14:backgroundMark x1="60700" y1="30902" x2="60700" y2="30902"/>
                        <a14:backgroundMark x1="63300" y1="27194" x2="63300" y2="27194"/>
                        <a14:backgroundMark x1="45700" y1="31150" x2="45700" y2="31150"/>
                        <a14:backgroundMark x1="47400" y1="24722" x2="47400" y2="24722"/>
                        <a14:backgroundMark x1="46600" y1="51545" x2="46600" y2="51545"/>
                        <a14:backgroundMark x1="25500" y1="54635" x2="25500" y2="54635"/>
                        <a14:backgroundMark x1="26100" y1="44376" x2="26100" y2="44376"/>
                        <a14:backgroundMark x1="73100" y1="43387" x2="73100" y2="43387"/>
                        <a14:backgroundMark x1="68300" y1="48084" x2="68300" y2="48084"/>
                        <a14:backgroundMark x1="76100" y1="54883" x2="76100" y2="54883"/>
                        <a14:backgroundMark x1="71500" y1="30161" x2="71500" y2="30161"/>
                        <a14:backgroundMark x1="75600" y1="27565" x2="75600" y2="27565"/>
                        <a14:backgroundMark x1="55800" y1="35476" x2="55800" y2="35476"/>
                        <a14:backgroundMark x1="33200" y1="25711" x2="33200" y2="25711"/>
                        <a14:backgroundMark x1="24400" y1="29913" x2="24400" y2="29913"/>
                        <a14:backgroundMark x1="36700" y1="35476" x2="36700" y2="35476"/>
                        <a14:backgroundMark x1="36100" y1="35476" x2="36100" y2="35476"/>
                        <a14:backgroundMark x1="31600" y1="37206" x2="31600" y2="37206"/>
                      </a14:backgroundRemoval>
                    </a14:imgEffect>
                  </a14:imgLayer>
                </a14:imgProps>
              </a:ext>
              <a:ext uri="{28A0092B-C50C-407E-A947-70E740481C1C}">
                <a14:useLocalDpi xmlns:a14="http://schemas.microsoft.com/office/drawing/2010/main" val="0"/>
              </a:ext>
            </a:extLst>
          </a:blip>
          <a:srcRect l="79623" b="10000"/>
          <a:stretch/>
        </p:blipFill>
        <p:spPr>
          <a:xfrm>
            <a:off x="8963024" y="0"/>
            <a:ext cx="3228976" cy="6858000"/>
          </a:xfrm>
          <a:prstGeom prst="rect">
            <a:avLst/>
          </a:prstGeom>
        </p:spPr>
      </p:pic>
      <p:pic>
        <p:nvPicPr>
          <p:cNvPr id="16" name="Picture 15"/>
          <p:cNvPicPr/>
          <p:nvPr/>
        </p:nvPicPr>
        <p:blipFill rotWithShape="1">
          <a:blip r:embed="rId4">
            <a:extLst>
              <a:ext uri="{BEBA8EAE-BF5A-486C-A8C5-ECC9F3942E4B}">
                <a14:imgProps xmlns:a14="http://schemas.microsoft.com/office/drawing/2010/main">
                  <a14:imgLayer r:embed="rId5">
                    <a14:imgEffect>
                      <a14:backgroundRemoval t="0" b="90111" l="0" r="100000">
                        <a14:backgroundMark x1="29600" y1="29913" x2="29600" y2="29913"/>
                        <a14:backgroundMark x1="42000" y1="34611" x2="42000" y2="34611"/>
                        <a14:backgroundMark x1="66800" y1="33251" x2="66800" y2="33251"/>
                        <a14:backgroundMark x1="59000" y1="41038" x2="59000" y2="41038"/>
                        <a14:backgroundMark x1="54300" y1="29666" x2="54300" y2="29666"/>
                        <a14:backgroundMark x1="43900" y1="43140" x2="43900" y2="43140"/>
                        <a14:backgroundMark x1="30800" y1="43758" x2="30800" y2="43758"/>
                        <a14:backgroundMark x1="30300" y1="34611" x2="30300" y2="34611"/>
                        <a14:backgroundMark x1="38300" y1="28677" x2="38300" y2="28677"/>
                        <a14:backgroundMark x1="38900" y1="46106" x2="38900" y2="46106"/>
                        <a14:backgroundMark x1="52200" y1="46972" x2="52200" y2="46972"/>
                        <a14:backgroundMark x1="63900" y1="51669" x2="63900" y2="51669"/>
                        <a14:backgroundMark x1="73100" y1="46601" x2="73100" y2="46601"/>
                        <a14:backgroundMark x1="74500" y1="34487" x2="74500" y2="34487"/>
                        <a14:backgroundMark x1="73600" y1="23980" x2="73600" y2="23980"/>
                        <a14:backgroundMark x1="57100" y1="23980" x2="57100" y2="23980"/>
                        <a14:backgroundMark x1="40500" y1="24598" x2="40500" y2="24598"/>
                        <a14:backgroundMark x1="25800" y1="23115" x2="25800" y2="23115"/>
                        <a14:backgroundMark x1="24500" y1="36218" x2="24500" y2="36218"/>
                        <a14:backgroundMark x1="24700" y1="51298" x2="24700" y2="51298"/>
                        <a14:backgroundMark x1="32500" y1="51545" x2="32500" y2="51545"/>
                        <a14:backgroundMark x1="38300" y1="40420" x2="38300" y2="40420"/>
                        <a14:backgroundMark x1="41000" y1="50556" x2="41000" y2="50556"/>
                        <a14:backgroundMark x1="49400" y1="38566" x2="49400" y2="38566"/>
                        <a14:backgroundMark x1="59100" y1="52658" x2="59100" y2="52658"/>
                        <a14:backgroundMark x1="69700" y1="54883" x2="69700" y2="54883"/>
                        <a14:backgroundMark x1="58800" y1="45612" x2="58800" y2="45612"/>
                        <a14:backgroundMark x1="66200" y1="40173" x2="66200" y2="40173"/>
                        <a14:backgroundMark x1="60700" y1="30902" x2="60700" y2="30902"/>
                        <a14:backgroundMark x1="63300" y1="27194" x2="63300" y2="27194"/>
                        <a14:backgroundMark x1="45700" y1="31150" x2="45700" y2="31150"/>
                        <a14:backgroundMark x1="47400" y1="24722" x2="47400" y2="24722"/>
                        <a14:backgroundMark x1="46600" y1="51545" x2="46600" y2="51545"/>
                        <a14:backgroundMark x1="25500" y1="54635" x2="25500" y2="54635"/>
                        <a14:backgroundMark x1="26100" y1="44376" x2="26100" y2="44376"/>
                        <a14:backgroundMark x1="73100" y1="43387" x2="73100" y2="43387"/>
                        <a14:backgroundMark x1="68300" y1="48084" x2="68300" y2="48084"/>
                        <a14:backgroundMark x1="76100" y1="54883" x2="76100" y2="54883"/>
                        <a14:backgroundMark x1="71500" y1="30161" x2="71500" y2="30161"/>
                        <a14:backgroundMark x1="75600" y1="27565" x2="75600" y2="27565"/>
                        <a14:backgroundMark x1="55800" y1="35476" x2="55800" y2="35476"/>
                        <a14:backgroundMark x1="33200" y1="25711" x2="33200" y2="25711"/>
                        <a14:backgroundMark x1="24400" y1="29913" x2="24400" y2="29913"/>
                        <a14:backgroundMark x1="36700" y1="35476" x2="36700" y2="35476"/>
                        <a14:backgroundMark x1="36100" y1="35476" x2="36100" y2="35476"/>
                        <a14:backgroundMark x1="31600" y1="37206" x2="31600" y2="37206"/>
                      </a14:backgroundRemoval>
                    </a14:imgEffect>
                  </a14:imgLayer>
                </a14:imgProps>
              </a:ext>
              <a:ext uri="{28A0092B-C50C-407E-A947-70E740481C1C}">
                <a14:useLocalDpi xmlns:a14="http://schemas.microsoft.com/office/drawing/2010/main" val="0"/>
              </a:ext>
            </a:extLst>
          </a:blip>
          <a:srcRect r="79906" b="10000"/>
          <a:stretch/>
        </p:blipFill>
        <p:spPr>
          <a:xfrm>
            <a:off x="0" y="0"/>
            <a:ext cx="2905124" cy="6886590"/>
          </a:xfrm>
          <a:prstGeom prst="rect">
            <a:avLst/>
          </a:prstGeom>
        </p:spPr>
      </p:pic>
    </p:spTree>
    <p:extLst>
      <p:ext uri="{BB962C8B-B14F-4D97-AF65-F5344CB8AC3E}">
        <p14:creationId xmlns:p14="http://schemas.microsoft.com/office/powerpoint/2010/main" val="2965212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1C1C1"/>
        </a:solidFill>
        <a:effectLst/>
      </p:bgPr>
    </p:bg>
    <p:spTree>
      <p:nvGrpSpPr>
        <p:cNvPr id="1" name=""/>
        <p:cNvGrpSpPr/>
        <p:nvPr/>
      </p:nvGrpSpPr>
      <p:grpSpPr>
        <a:xfrm>
          <a:off x="0" y="0"/>
          <a:ext cx="0" cy="0"/>
          <a:chOff x="0" y="0"/>
          <a:chExt cx="0" cy="0"/>
        </a:xfrm>
      </p:grpSpPr>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935" y="4403484"/>
            <a:ext cx="2820952" cy="188063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2887" y="257887"/>
            <a:ext cx="4019552" cy="1119990"/>
          </a:xfrm>
          <a:prstGeom prst="rect">
            <a:avLst/>
          </a:prstGeom>
        </p:spPr>
      </p:pic>
      <p:sp>
        <p:nvSpPr>
          <p:cNvPr id="2" name="Title 1"/>
          <p:cNvSpPr>
            <a:spLocks noGrp="1"/>
          </p:cNvSpPr>
          <p:nvPr>
            <p:ph type="title"/>
          </p:nvPr>
        </p:nvSpPr>
        <p:spPr>
          <a:xfrm>
            <a:off x="580290" y="498409"/>
            <a:ext cx="3481755" cy="695775"/>
          </a:xfrm>
        </p:spPr>
        <p:txBody>
          <a:bodyPr>
            <a:noAutofit/>
          </a:bodyPr>
          <a:lstStyle/>
          <a:p>
            <a:r>
              <a:rPr lang="en-US" sz="4400" dirty="0">
                <a:solidFill>
                  <a:schemeClr val="bg1"/>
                </a:solidFill>
              </a:rPr>
              <a:t>STATS</a:t>
            </a:r>
          </a:p>
        </p:txBody>
      </p:sp>
      <p:sp>
        <p:nvSpPr>
          <p:cNvPr id="5" name="Content Placeholder 4"/>
          <p:cNvSpPr>
            <a:spLocks noGrp="1"/>
          </p:cNvSpPr>
          <p:nvPr>
            <p:ph idx="1"/>
          </p:nvPr>
        </p:nvSpPr>
        <p:spPr>
          <a:xfrm>
            <a:off x="2760784" y="1377877"/>
            <a:ext cx="8543310" cy="5480123"/>
          </a:xfrm>
        </p:spPr>
        <p:txBody>
          <a:bodyPr>
            <a:normAutofit fontScale="85000" lnSpcReduction="10000"/>
          </a:bodyPr>
          <a:lstStyle/>
          <a:p>
            <a:pPr lvl="0"/>
            <a:r>
              <a:rPr lang="en-US" dirty="0">
                <a:solidFill>
                  <a:schemeClr val="bg1"/>
                </a:solidFill>
                <a:latin typeface="Calibri" panose="020F0502020204030204" pitchFamily="34" charset="0"/>
                <a:cs typeface="Calibri" panose="020F0502020204030204" pitchFamily="34" charset="0"/>
              </a:rPr>
              <a:t>Almost </a:t>
            </a:r>
            <a:r>
              <a:rPr lang="en-US" sz="4300" dirty="0">
                <a:solidFill>
                  <a:schemeClr val="bg1"/>
                </a:solidFill>
                <a:latin typeface="Calibri" panose="020F0502020204030204" pitchFamily="34" charset="0"/>
                <a:cs typeface="Calibri" panose="020F0502020204030204" pitchFamily="34" charset="0"/>
              </a:rPr>
              <a:t>1 in 10</a:t>
            </a:r>
            <a:r>
              <a:rPr lang="en-US" sz="3900" dirty="0">
                <a:solidFill>
                  <a:schemeClr val="bg1"/>
                </a:solidFill>
                <a:latin typeface="Calibri" panose="020F0502020204030204" pitchFamily="34" charset="0"/>
                <a:cs typeface="Calibri" panose="020F0502020204030204" pitchFamily="34" charset="0"/>
              </a:rPr>
              <a:t> </a:t>
            </a:r>
            <a:r>
              <a:rPr lang="en-US" dirty="0">
                <a:solidFill>
                  <a:schemeClr val="bg1"/>
                </a:solidFill>
                <a:latin typeface="Calibri" panose="020F0502020204030204" pitchFamily="34" charset="0"/>
                <a:cs typeface="Calibri" panose="020F0502020204030204" pitchFamily="34" charset="0"/>
              </a:rPr>
              <a:t>Canadian online teens say they have been victims of online bullying on social networking sites</a:t>
            </a:r>
          </a:p>
          <a:p>
            <a:pPr lvl="0"/>
            <a:r>
              <a:rPr lang="en-US" dirty="0">
                <a:solidFill>
                  <a:schemeClr val="bg1"/>
                </a:solidFill>
                <a:latin typeface="Calibri" panose="020F0502020204030204" pitchFamily="34" charset="0"/>
                <a:cs typeface="Calibri" panose="020F0502020204030204" pitchFamily="34" charset="0"/>
              </a:rPr>
              <a:t>Over </a:t>
            </a:r>
            <a:r>
              <a:rPr lang="en-US" sz="4300" dirty="0">
                <a:solidFill>
                  <a:schemeClr val="bg1"/>
                </a:solidFill>
                <a:latin typeface="Calibri" panose="020F0502020204030204" pitchFamily="34" charset="0"/>
                <a:cs typeface="Calibri" panose="020F0502020204030204" pitchFamily="34" charset="0"/>
              </a:rPr>
              <a:t>one-third</a:t>
            </a:r>
            <a:r>
              <a:rPr lang="en-US" dirty="0">
                <a:solidFill>
                  <a:schemeClr val="bg1"/>
                </a:solidFill>
                <a:latin typeface="Calibri" panose="020F0502020204030204" pitchFamily="34" charset="0"/>
                <a:cs typeface="Calibri" panose="020F0502020204030204" pitchFamily="34" charset="0"/>
              </a:rPr>
              <a:t> of Canadian teens with a social network profile (35%) have seen mean or inappropriate comments about someone they know</a:t>
            </a:r>
          </a:p>
          <a:p>
            <a:pPr lvl="0"/>
            <a:r>
              <a:rPr lang="en-US" sz="2100" dirty="0">
                <a:solidFill>
                  <a:schemeClr val="bg1"/>
                </a:solidFill>
                <a:latin typeface="Calibri" panose="020F0502020204030204" pitchFamily="34" charset="0"/>
                <a:cs typeface="Calibri" panose="020F0502020204030204" pitchFamily="34" charset="0"/>
              </a:rPr>
              <a:t> </a:t>
            </a:r>
            <a:r>
              <a:rPr lang="en-US" sz="4300" dirty="0">
                <a:solidFill>
                  <a:schemeClr val="bg1"/>
                </a:solidFill>
                <a:latin typeface="Calibri" panose="020F0502020204030204" pitchFamily="34" charset="0"/>
                <a:cs typeface="Calibri" panose="020F0502020204030204" pitchFamily="34" charset="0"/>
              </a:rPr>
              <a:t>31% </a:t>
            </a:r>
            <a:r>
              <a:rPr lang="en-US" sz="2100" dirty="0">
                <a:solidFill>
                  <a:schemeClr val="bg1"/>
                </a:solidFill>
                <a:latin typeface="Calibri" panose="020F0502020204030204" pitchFamily="34" charset="0"/>
                <a:cs typeface="Calibri" panose="020F0502020204030204" pitchFamily="34" charset="0"/>
              </a:rPr>
              <a:t>say they know a child in their community who has experienced cyberbullying. </a:t>
            </a:r>
          </a:p>
          <a:p>
            <a:pPr lvl="0"/>
            <a:r>
              <a:rPr lang="en-US" sz="2100" dirty="0">
                <a:solidFill>
                  <a:schemeClr val="bg1"/>
                </a:solidFill>
                <a:latin typeface="Calibri" panose="020F0502020204030204" pitchFamily="34" charset="0"/>
                <a:cs typeface="Calibri" panose="020F0502020204030204" pitchFamily="34" charset="0"/>
              </a:rPr>
              <a:t> </a:t>
            </a:r>
            <a:r>
              <a:rPr lang="en-US" sz="4300" dirty="0">
                <a:solidFill>
                  <a:schemeClr val="bg1"/>
                </a:solidFill>
                <a:latin typeface="Calibri" panose="020F0502020204030204" pitchFamily="34" charset="0"/>
                <a:cs typeface="Calibri" panose="020F0502020204030204" pitchFamily="34" charset="0"/>
              </a:rPr>
              <a:t>1 in 3</a:t>
            </a:r>
            <a:r>
              <a:rPr lang="en-US" sz="2100" dirty="0">
                <a:solidFill>
                  <a:schemeClr val="bg1"/>
                </a:solidFill>
                <a:latin typeface="Calibri" panose="020F0502020204030204" pitchFamily="34" charset="0"/>
                <a:cs typeface="Calibri" panose="020F0502020204030204" pitchFamily="34" charset="0"/>
              </a:rPr>
              <a:t> report that they have been cyberbullied </a:t>
            </a:r>
          </a:p>
          <a:p>
            <a:pPr lvl="0"/>
            <a:r>
              <a:rPr lang="en-US" dirty="0">
                <a:solidFill>
                  <a:schemeClr val="bg1"/>
                </a:solidFill>
                <a:latin typeface="Calibri" panose="020F0502020204030204" pitchFamily="34" charset="0"/>
                <a:cs typeface="Calibri" panose="020F0502020204030204" pitchFamily="34" charset="0"/>
              </a:rPr>
              <a:t>25% of Canadian kids admit to cyberbullying behavior </a:t>
            </a:r>
          </a:p>
          <a:p>
            <a:r>
              <a:rPr lang="en-US" dirty="0">
                <a:solidFill>
                  <a:schemeClr val="bg1"/>
                </a:solidFill>
                <a:latin typeface="Calibri" panose="020F0502020204030204" pitchFamily="34" charset="0"/>
                <a:cs typeface="Calibri" panose="020F0502020204030204" pitchFamily="34" charset="0"/>
              </a:rPr>
              <a:t>More than 50% of youth who participate in cruel online behavior say they are “just joking” around </a:t>
            </a:r>
          </a:p>
          <a:p>
            <a:r>
              <a:rPr lang="en-US" sz="2100" dirty="0">
                <a:solidFill>
                  <a:schemeClr val="bg1"/>
                </a:solidFill>
                <a:latin typeface="Calibri" panose="020F0502020204030204" pitchFamily="34" charset="0"/>
                <a:cs typeface="Calibri" panose="020F0502020204030204" pitchFamily="34" charset="0"/>
              </a:rPr>
              <a:t> </a:t>
            </a:r>
            <a:r>
              <a:rPr lang="en-US" sz="4300" dirty="0">
                <a:solidFill>
                  <a:schemeClr val="bg1"/>
                </a:solidFill>
                <a:latin typeface="Calibri" panose="020F0502020204030204" pitchFamily="34" charset="0"/>
                <a:cs typeface="Calibri" panose="020F0502020204030204" pitchFamily="34" charset="0"/>
              </a:rPr>
              <a:t>90% </a:t>
            </a:r>
            <a:r>
              <a:rPr lang="en-US" dirty="0">
                <a:solidFill>
                  <a:schemeClr val="bg1"/>
                </a:solidFill>
                <a:latin typeface="Calibri" panose="020F0502020204030204" pitchFamily="34" charset="0"/>
                <a:cs typeface="Calibri" panose="020F0502020204030204" pitchFamily="34" charset="0"/>
              </a:rPr>
              <a:t>of Canadians would make it illegal to use electronic means to "coerce, intimidate, harass or cause other substantial emotional distress." </a:t>
            </a:r>
          </a:p>
          <a:p>
            <a:pPr marL="0" indent="0">
              <a:buNone/>
            </a:pPr>
            <a:r>
              <a:rPr lang="en-US" dirty="0">
                <a:solidFill>
                  <a:schemeClr val="bg1"/>
                </a:solidFill>
                <a:latin typeface="Calibri" panose="020F0502020204030204" pitchFamily="34" charset="0"/>
                <a:cs typeface="Calibri" panose="020F0502020204030204" pitchFamily="34" charset="0"/>
              </a:rPr>
              <a:t>	</a:t>
            </a:r>
            <a:r>
              <a:rPr lang="en-US" sz="2800" dirty="0">
                <a:solidFill>
                  <a:schemeClr val="bg1"/>
                </a:solidFill>
                <a:latin typeface="Calibri" panose="020F0502020204030204" pitchFamily="34" charset="0"/>
                <a:cs typeface="Calibri" panose="020F0502020204030204" pitchFamily="34" charset="0"/>
              </a:rPr>
              <a:t>… so how do we prevent cyberbullying from still happening? </a:t>
            </a:r>
            <a:endParaRPr lang="en-US" sz="1500" dirty="0">
              <a:solidFill>
                <a:schemeClr val="bg1"/>
              </a:solidFill>
              <a:latin typeface="Calibri" panose="020F0502020204030204" pitchFamily="34" charset="0"/>
              <a:cs typeface="Calibri" panose="020F0502020204030204" pitchFamily="34" charset="0"/>
            </a:endParaRPr>
          </a:p>
          <a:p>
            <a:pPr marL="0" indent="0" algn="r">
              <a:buNone/>
            </a:pPr>
            <a:r>
              <a:rPr lang="en-US" sz="1500" dirty="0">
                <a:solidFill>
                  <a:schemeClr val="bg1"/>
                </a:solidFill>
                <a:latin typeface="Calibri" panose="020F0502020204030204" pitchFamily="34" charset="0"/>
                <a:cs typeface="Calibri" panose="020F0502020204030204" pitchFamily="34" charset="0"/>
              </a:rPr>
              <a:t>(Public Safety Canada, 2018) </a:t>
            </a:r>
          </a:p>
          <a:p>
            <a:pPr lvl="0"/>
            <a:endParaRPr lang="en-US" dirty="0">
              <a:solidFill>
                <a:schemeClr val="bg1"/>
              </a:solidFill>
              <a:latin typeface="Calibri" panose="020F0502020204030204" pitchFamily="34" charset="0"/>
              <a:cs typeface="Calibri" panose="020F0502020204030204" pitchFamily="34" charset="0"/>
            </a:endParaRPr>
          </a:p>
          <a:p>
            <a:pPr marL="0" indent="0">
              <a:buNone/>
            </a:pPr>
            <a:endParaRPr lang="en-US" dirty="0">
              <a:solidFill>
                <a:schemeClr val="bg1"/>
              </a:solidFill>
            </a:endParaRPr>
          </a:p>
        </p:txBody>
      </p:sp>
      <p:graphicFrame>
        <p:nvGraphicFramePr>
          <p:cNvPr id="6" name="Chart 5"/>
          <p:cNvGraphicFramePr/>
          <p:nvPr>
            <p:extLst>
              <p:ext uri="{D42A27DB-BD31-4B8C-83A1-F6EECF244321}">
                <p14:modId xmlns:p14="http://schemas.microsoft.com/office/powerpoint/2010/main" val="487692917"/>
              </p:ext>
            </p:extLst>
          </p:nvPr>
        </p:nvGraphicFramePr>
        <p:xfrm>
          <a:off x="-641884" y="314716"/>
          <a:ext cx="4611078" cy="3848246"/>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8"/>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r="68635"/>
          <a:stretch/>
        </p:blipFill>
        <p:spPr>
          <a:xfrm>
            <a:off x="8329065" y="3240505"/>
            <a:ext cx="1688216" cy="1499765"/>
          </a:xfrm>
          <a:prstGeom prst="rect">
            <a:avLst/>
          </a:prstGeom>
        </p:spPr>
      </p:pic>
    </p:spTree>
    <p:extLst>
      <p:ext uri="{BB962C8B-B14F-4D97-AF65-F5344CB8AC3E}">
        <p14:creationId xmlns:p14="http://schemas.microsoft.com/office/powerpoint/2010/main" val="2095198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064" y="484631"/>
            <a:ext cx="10058400" cy="798736"/>
          </a:xfrm>
        </p:spPr>
        <p:txBody>
          <a:bodyPr>
            <a:normAutofit/>
          </a:bodyPr>
          <a:lstStyle/>
          <a:p>
            <a:r>
              <a:rPr lang="en-US" sz="4400" dirty="0"/>
              <a:t>WHAT CAN YOU DO?</a:t>
            </a:r>
          </a:p>
        </p:txBody>
      </p:sp>
      <p:sp>
        <p:nvSpPr>
          <p:cNvPr id="3" name="Content Placeholder 2"/>
          <p:cNvSpPr>
            <a:spLocks noGrp="1"/>
          </p:cNvSpPr>
          <p:nvPr>
            <p:ph idx="1"/>
          </p:nvPr>
        </p:nvSpPr>
        <p:spPr>
          <a:xfrm>
            <a:off x="595064" y="1529861"/>
            <a:ext cx="8053754" cy="4960094"/>
          </a:xfrm>
        </p:spPr>
        <p:txBody>
          <a:bodyPr>
            <a:noAutofit/>
          </a:bodyPr>
          <a:lstStyle/>
          <a:p>
            <a:r>
              <a:rPr lang="en-US" sz="2800" b="1" dirty="0">
                <a:solidFill>
                  <a:srgbClr val="C00000"/>
                </a:solidFill>
                <a:latin typeface="Calibri" panose="020F0502020204030204" pitchFamily="34" charset="0"/>
                <a:cs typeface="Calibri" panose="020F0502020204030204" pitchFamily="34" charset="0"/>
              </a:rPr>
              <a:t>IF YOU OR SOMEONE YOU KNOW IS BEING CYBERBULLIED:</a:t>
            </a:r>
          </a:p>
          <a:p>
            <a:pPr lvl="1"/>
            <a:r>
              <a:rPr lang="en-US" sz="2400" dirty="0">
                <a:latin typeface="Calibri" panose="020F0502020204030204" pitchFamily="34" charset="0"/>
                <a:cs typeface="Calibri" panose="020F0502020204030204" pitchFamily="34" charset="0"/>
              </a:rPr>
              <a:t>Don't respond to a hurtful text, post, or email</a:t>
            </a:r>
          </a:p>
          <a:p>
            <a:pPr lvl="1"/>
            <a:r>
              <a:rPr lang="en-US" sz="2400" dirty="0">
                <a:latin typeface="Calibri" panose="020F0502020204030204" pitchFamily="34" charset="0"/>
                <a:cs typeface="Calibri" panose="020F0502020204030204" pitchFamily="34" charset="0"/>
              </a:rPr>
              <a:t>Keep the text or email, or screen shot. You may want to have a record of the incident in case you ever need to prove what happened.</a:t>
            </a:r>
          </a:p>
          <a:p>
            <a:pPr lvl="1"/>
            <a:r>
              <a:rPr lang="en-US" sz="2400" dirty="0">
                <a:latin typeface="Calibri" panose="020F0502020204030204" pitchFamily="34" charset="0"/>
                <a:cs typeface="Calibri" panose="020F0502020204030204" pitchFamily="34" charset="0"/>
              </a:rPr>
              <a:t>Block whoever sent the hate! Move the message to your 'Junk' folder. If you don't know how to block a sender from your phone, call your cell phone service provider.</a:t>
            </a:r>
          </a:p>
          <a:p>
            <a:pPr lvl="1"/>
            <a:r>
              <a:rPr lang="en-US" sz="2400" dirty="0">
                <a:latin typeface="Calibri" panose="020F0502020204030204" pitchFamily="34" charset="0"/>
                <a:cs typeface="Calibri" panose="020F0502020204030204" pitchFamily="34" charset="0"/>
              </a:rPr>
              <a:t>Remember you're not alone in this. Tell someone you trust what happened, whether that's a parent, a teacher or a friend. If a threat to your safety was involved, call the police immediately!</a:t>
            </a:r>
          </a:p>
        </p:txBody>
      </p:sp>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647" b="82065" l="0" r="100000">
                        <a14:foregroundMark x1="12288" y1="53668" x2="12288" y2="53668"/>
                        <a14:foregroundMark x1="13771" y1="61277" x2="13771" y2="61277"/>
                        <a14:foregroundMark x1="4979" y1="68207" x2="4979" y2="68207"/>
                      </a14:backgroundRemoval>
                    </a14:imgEffect>
                  </a14:imgLayer>
                </a14:imgProps>
              </a:ext>
              <a:ext uri="{28A0092B-C50C-407E-A947-70E740481C1C}">
                <a14:useLocalDpi xmlns:a14="http://schemas.microsoft.com/office/drawing/2010/main" val="0"/>
              </a:ext>
            </a:extLst>
          </a:blip>
          <a:srcRect t="15421" b="23706"/>
          <a:stretch/>
        </p:blipFill>
        <p:spPr>
          <a:xfrm rot="1530199">
            <a:off x="7623512" y="476172"/>
            <a:ext cx="3919202" cy="186088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2287" y="2379301"/>
            <a:ext cx="1421651" cy="142165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17407" y="3596821"/>
            <a:ext cx="1335888" cy="11932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39065" y="4896886"/>
            <a:ext cx="1366608" cy="1506773"/>
          </a:xfrm>
          <a:prstGeom prst="rect">
            <a:avLst/>
          </a:prstGeom>
        </p:spPr>
      </p:pic>
    </p:spTree>
    <p:extLst>
      <p:ext uri="{BB962C8B-B14F-4D97-AF65-F5344CB8AC3E}">
        <p14:creationId xmlns:p14="http://schemas.microsoft.com/office/powerpoint/2010/main" val="3729666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387" y="479021"/>
            <a:ext cx="10058400" cy="798736"/>
          </a:xfrm>
        </p:spPr>
        <p:txBody>
          <a:bodyPr>
            <a:normAutofit/>
          </a:bodyPr>
          <a:lstStyle/>
          <a:p>
            <a:r>
              <a:rPr lang="en-US" sz="4400" dirty="0"/>
              <a:t>WHAT CAN YOU DO?</a:t>
            </a:r>
          </a:p>
        </p:txBody>
      </p:sp>
      <p:sp>
        <p:nvSpPr>
          <p:cNvPr id="3" name="Content Placeholder 2"/>
          <p:cNvSpPr>
            <a:spLocks noGrp="1"/>
          </p:cNvSpPr>
          <p:nvPr>
            <p:ph idx="1"/>
          </p:nvPr>
        </p:nvSpPr>
        <p:spPr>
          <a:xfrm>
            <a:off x="595063" y="1277757"/>
            <a:ext cx="9674352" cy="5101389"/>
          </a:xfrm>
        </p:spPr>
        <p:txBody>
          <a:bodyPr>
            <a:noAutofit/>
          </a:bodyPr>
          <a:lstStyle/>
          <a:p>
            <a:r>
              <a:rPr lang="en-US" sz="2400" b="1" dirty="0">
                <a:solidFill>
                  <a:srgbClr val="C00000"/>
                </a:solidFill>
                <a:latin typeface="Calibri" panose="020F0502020204030204" pitchFamily="34" charset="0"/>
                <a:cs typeface="Calibri" panose="020F0502020204030204" pitchFamily="34" charset="0"/>
              </a:rPr>
              <a:t>PROTECTING YOURSELF: </a:t>
            </a:r>
          </a:p>
          <a:p>
            <a:pPr lvl="1"/>
            <a:r>
              <a:rPr lang="en-US" sz="2200" dirty="0">
                <a:latin typeface="Calibri" panose="020F0502020204030204" pitchFamily="34" charset="0"/>
                <a:cs typeface="Calibri" panose="020F0502020204030204" pitchFamily="34" charset="0"/>
              </a:rPr>
              <a:t>Protect yourself by keeping personal information and passwords private</a:t>
            </a:r>
          </a:p>
          <a:p>
            <a:pPr lvl="1"/>
            <a:r>
              <a:rPr lang="en-US" sz="2200" dirty="0">
                <a:latin typeface="Calibri" panose="020F0502020204030204" pitchFamily="34" charset="0"/>
                <a:cs typeface="Calibri" panose="020F0502020204030204" pitchFamily="34" charset="0"/>
              </a:rPr>
              <a:t>Learn about privacy settings and reporting features on your accounts.</a:t>
            </a:r>
          </a:p>
          <a:p>
            <a:pPr lvl="1"/>
            <a:r>
              <a:rPr lang="en-US" sz="2200" dirty="0">
                <a:latin typeface="Calibri" panose="020F0502020204030204" pitchFamily="34" charset="0"/>
                <a:cs typeface="Calibri" panose="020F0502020204030204" pitchFamily="34" charset="0"/>
              </a:rPr>
              <a:t>Be very careful which photos you share online</a:t>
            </a:r>
          </a:p>
          <a:p>
            <a:r>
              <a:rPr lang="en-US" sz="2600" b="1" dirty="0">
                <a:solidFill>
                  <a:srgbClr val="C00000"/>
                </a:solidFill>
                <a:latin typeface="Calibri" panose="020F0502020204030204" pitchFamily="34" charset="0"/>
                <a:cs typeface="Calibri" panose="020F0502020204030204" pitchFamily="34" charset="0"/>
              </a:rPr>
              <a:t>REMOVING A PHOTO: </a:t>
            </a:r>
          </a:p>
          <a:p>
            <a:pPr lvl="1"/>
            <a:r>
              <a:rPr lang="en-US" sz="2200" dirty="0">
                <a:latin typeface="Calibri" panose="020F0502020204030204" pitchFamily="34" charset="0"/>
                <a:cs typeface="Calibri" panose="020F0502020204030204" pitchFamily="34" charset="0"/>
              </a:rPr>
              <a:t>If you already have a photo that you would like to have removed, visit </a:t>
            </a:r>
            <a:r>
              <a:rPr lang="en-US" sz="2200" u="sng" dirty="0">
                <a:solidFill>
                  <a:srgbClr val="00B0F0"/>
                </a:solidFill>
                <a:latin typeface="Calibri" panose="020F0502020204030204" pitchFamily="34" charset="0"/>
                <a:cs typeface="Calibri" panose="020F0502020204030204" pitchFamily="34" charset="0"/>
              </a:rPr>
              <a:t>needhelpnow.ca</a:t>
            </a:r>
            <a:r>
              <a:rPr lang="en-US" sz="2200" dirty="0">
                <a:latin typeface="Calibri" panose="020F0502020204030204" pitchFamily="34" charset="0"/>
                <a:cs typeface="Calibri" panose="020F0502020204030204" pitchFamily="34" charset="0"/>
              </a:rPr>
              <a:t> for steps you can take, including how to contact popular websites, to get your picture/video off the Internet.</a:t>
            </a:r>
          </a:p>
          <a:p>
            <a:r>
              <a:rPr lang="en-US" sz="2400" b="1" dirty="0">
                <a:solidFill>
                  <a:srgbClr val="C00000"/>
                </a:solidFill>
                <a:latin typeface="Calibri" panose="020F0502020204030204" pitchFamily="34" charset="0"/>
                <a:cs typeface="Calibri" panose="020F0502020204030204" pitchFamily="34" charset="0"/>
              </a:rPr>
              <a:t>IF SOMEONE HACKED YOUR PROFILE: </a:t>
            </a:r>
          </a:p>
          <a:p>
            <a:pPr lvl="1"/>
            <a:r>
              <a:rPr lang="en-US" sz="2200" dirty="0">
                <a:latin typeface="Calibri" panose="020F0502020204030204" pitchFamily="34" charset="0"/>
                <a:cs typeface="Calibri" panose="020F0502020204030204" pitchFamily="34" charset="0"/>
              </a:rPr>
              <a:t>Change your password</a:t>
            </a:r>
          </a:p>
          <a:p>
            <a:pPr lvl="1"/>
            <a:r>
              <a:rPr lang="en-US" sz="2200" dirty="0">
                <a:latin typeface="Calibri" panose="020F0502020204030204" pitchFamily="34" charset="0"/>
                <a:cs typeface="Calibri" panose="020F0502020204030204" pitchFamily="34" charset="0"/>
              </a:rPr>
              <a:t>Report to the social media site it happened on, whether that's Facebook, Twitter, YouTube, Instagram, etc. They have policies against abuse, and whoever violates those policies will likely get notified and prevented from using that site</a:t>
            </a:r>
          </a:p>
        </p:txBody>
      </p:sp>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647" b="82065" l="0" r="100000">
                        <a14:foregroundMark x1="12288" y1="53668" x2="12288" y2="53668"/>
                        <a14:foregroundMark x1="13771" y1="61277" x2="13771" y2="61277"/>
                        <a14:foregroundMark x1="4979" y1="68207" x2="4979" y2="68207"/>
                      </a14:backgroundRemoval>
                    </a14:imgEffect>
                  </a14:imgLayer>
                </a14:imgProps>
              </a:ext>
              <a:ext uri="{28A0092B-C50C-407E-A947-70E740481C1C}">
                <a14:useLocalDpi xmlns:a14="http://schemas.microsoft.com/office/drawing/2010/main" val="0"/>
              </a:ext>
            </a:extLst>
          </a:blip>
          <a:srcRect t="15421" b="23706"/>
          <a:stretch/>
        </p:blipFill>
        <p:spPr>
          <a:xfrm rot="1501193">
            <a:off x="7842093" y="129403"/>
            <a:ext cx="3919202" cy="186088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0815" y="3247762"/>
            <a:ext cx="1533525" cy="1876425"/>
          </a:xfrm>
          <a:prstGeom prst="rect">
            <a:avLst/>
          </a:prstGeom>
        </p:spPr>
      </p:pic>
    </p:spTree>
    <p:extLst>
      <p:ext uri="{BB962C8B-B14F-4D97-AF65-F5344CB8AC3E}">
        <p14:creationId xmlns:p14="http://schemas.microsoft.com/office/powerpoint/2010/main" val="3584341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288607" y="1863971"/>
            <a:ext cx="3200400" cy="320040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489007" y="1863971"/>
            <a:ext cx="3200400" cy="3200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674617" y="1863970"/>
            <a:ext cx="3200400" cy="3200400"/>
          </a:xfrm>
          <a:prstGeom prst="ellipse">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437127" y="2771673"/>
            <a:ext cx="2903359" cy="1384995"/>
          </a:xfrm>
          <a:prstGeom prst="rect">
            <a:avLst/>
          </a:prstGeom>
          <a:noFill/>
        </p:spPr>
        <p:txBody>
          <a:bodyPr wrap="none" lIns="91440" tIns="45720" rIns="91440" bIns="45720">
            <a:spAutoFit/>
          </a:bodyPr>
          <a:lstStyle/>
          <a:p>
            <a:pPr algn="ctr"/>
            <a:r>
              <a:rPr lang="en-US" sz="4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RECORD</a:t>
            </a:r>
          </a:p>
          <a:p>
            <a:pPr algn="ctr"/>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IT</a:t>
            </a:r>
            <a:endParaRPr lang="en-US"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3" name="Rectangle 12"/>
          <p:cNvSpPr/>
          <p:nvPr/>
        </p:nvSpPr>
        <p:spPr>
          <a:xfrm>
            <a:off x="4691229" y="2771673"/>
            <a:ext cx="2795958" cy="1384995"/>
          </a:xfrm>
          <a:prstGeom prst="rect">
            <a:avLst/>
          </a:prstGeom>
          <a:noFill/>
        </p:spPr>
        <p:txBody>
          <a:bodyPr wrap="none" lIns="91440" tIns="45720" rIns="91440" bIns="45720">
            <a:spAutoFit/>
          </a:bodyPr>
          <a:lstStyle/>
          <a:p>
            <a:pPr algn="ctr"/>
            <a:r>
              <a:rPr lang="en-US" sz="4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REPORT</a:t>
            </a:r>
          </a:p>
          <a:p>
            <a:pPr algn="ctr"/>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IT</a:t>
            </a:r>
            <a:endParaRPr lang="en-US"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4" name="Rectangle 13"/>
          <p:cNvSpPr/>
          <p:nvPr/>
        </p:nvSpPr>
        <p:spPr>
          <a:xfrm>
            <a:off x="7704198" y="2494674"/>
            <a:ext cx="3180679" cy="1938992"/>
          </a:xfrm>
          <a:prstGeom prst="rect">
            <a:avLst/>
          </a:prstGeom>
          <a:noFill/>
        </p:spPr>
        <p:txBody>
          <a:bodyPr wrap="none" lIns="91440" tIns="45720" rIns="91440" bIns="45720">
            <a:spAutoFit/>
          </a:bodyPr>
          <a:lstStyle/>
          <a:p>
            <a:pPr algn="ctr"/>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DON’T</a:t>
            </a:r>
            <a:endParaRPr lang="en-US"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r>
              <a:rPr lang="en-US" sz="4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SUPPORT</a:t>
            </a:r>
          </a:p>
          <a:p>
            <a:pPr algn="ctr"/>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IT</a:t>
            </a:r>
            <a:endParaRPr lang="en-US"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5" name="Title 1"/>
          <p:cNvSpPr>
            <a:spLocks noGrp="1"/>
          </p:cNvSpPr>
          <p:nvPr>
            <p:ph type="title"/>
          </p:nvPr>
        </p:nvSpPr>
        <p:spPr>
          <a:xfrm>
            <a:off x="482209" y="820307"/>
            <a:ext cx="8792608" cy="695775"/>
          </a:xfrm>
        </p:spPr>
        <p:txBody>
          <a:bodyPr>
            <a:noAutofit/>
          </a:bodyPr>
          <a:lstStyle/>
          <a:p>
            <a:r>
              <a:rPr lang="en-US" sz="4400" b="1" dirty="0"/>
              <a:t>REMEMBER:</a:t>
            </a:r>
          </a:p>
        </p:txBody>
      </p:sp>
      <p:pic>
        <p:nvPicPr>
          <p:cNvPr id="20" name="Picture 19"/>
          <p:cNvPicPr>
            <a:picLocks noChangeAspect="1"/>
          </p:cNvPicPr>
          <p:nvPr/>
        </p:nvPicPr>
        <p:blipFill>
          <a:blip r:embed="rId2">
            <a:extLst>
              <a:ext uri="{BEBA8EAE-BF5A-486C-A8C5-ECC9F3942E4B}">
                <a14:imgProps xmlns:a14="http://schemas.microsoft.com/office/drawing/2010/main">
                  <a14:imgLayer r:embed="rId3">
                    <a14:imgEffect>
                      <a14:backgroundRemoval t="0" b="99825" l="0" r="97487">
                        <a14:foregroundMark x1="13903" y1="7193" x2="13903" y2="7193"/>
                        <a14:foregroundMark x1="16080" y1="17018" x2="16080" y2="17018"/>
                        <a14:foregroundMark x1="85092" y1="78772" x2="85092" y2="78772"/>
                        <a14:foregroundMark x1="92462" y1="79123" x2="92462" y2="79123"/>
                      </a14:backgroundRemoval>
                    </a14:imgEffect>
                  </a14:imgLayer>
                </a14:imgProps>
              </a:ext>
            </a:extLst>
          </a:blip>
          <a:stretch>
            <a:fillRect/>
          </a:stretch>
        </p:blipFill>
        <p:spPr>
          <a:xfrm>
            <a:off x="2241605" y="4156668"/>
            <a:ext cx="1443477" cy="1378194"/>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2937" y="4277595"/>
            <a:ext cx="1059812" cy="1136340"/>
          </a:xfrm>
          <a:prstGeom prst="rect">
            <a:avLst/>
          </a:prstGeom>
        </p:spPr>
      </p:pic>
      <p:pic>
        <p:nvPicPr>
          <p:cNvPr id="24" name="Picture 23"/>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a:off x="8736778" y="4369112"/>
            <a:ext cx="1076077" cy="1165750"/>
          </a:xfrm>
          <a:prstGeom prst="rect">
            <a:avLst/>
          </a:prstGeom>
        </p:spPr>
      </p:pic>
    </p:spTree>
    <p:extLst>
      <p:ext uri="{BB962C8B-B14F-4D97-AF65-F5344CB8AC3E}">
        <p14:creationId xmlns:p14="http://schemas.microsoft.com/office/powerpoint/2010/main" val="33320764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458</TotalTime>
  <Words>797</Words>
  <Application>Microsoft Office PowerPoint</Application>
  <PresentationFormat>Widescreen</PresentationFormat>
  <Paragraphs>81</Paragraphs>
  <Slides>13</Slides>
  <Notes>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 Black</vt:lpstr>
      <vt:lpstr>Calibri</vt:lpstr>
      <vt:lpstr>Calibri Light</vt:lpstr>
      <vt:lpstr>Rockwell</vt:lpstr>
      <vt:lpstr>Rockwell Condensed</vt:lpstr>
      <vt:lpstr>Wingdings</vt:lpstr>
      <vt:lpstr>Wood Type</vt:lpstr>
      <vt:lpstr>Cyberbullying</vt:lpstr>
      <vt:lpstr>What is cyberbullying?</vt:lpstr>
      <vt:lpstr>Why do people cyberbully?</vt:lpstr>
      <vt:lpstr>WHAT can cyberbullying Look Like? </vt:lpstr>
      <vt:lpstr>PowerPoint Presentation</vt:lpstr>
      <vt:lpstr>STATS</vt:lpstr>
      <vt:lpstr>WHAT CAN YOU DO?</vt:lpstr>
      <vt:lpstr>WHAT CAN YOU DO?</vt:lpstr>
      <vt:lpstr>REMEMBER:</vt:lpstr>
      <vt:lpstr>BE PART OF THE CHANGE!</vt:lpstr>
      <vt:lpstr>FEBRUARY 27th 2019</vt:lpstr>
      <vt:lpstr>PowerPoint Presentation</vt:lpstr>
      <vt:lpstr>Extra Resources</vt:lpstr>
    </vt:vector>
  </TitlesOfParts>
  <Company>Brant County Health Unit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Cyberbullying</dc:title>
  <dc:creator>Lily Hoang</dc:creator>
  <cp:lastModifiedBy>Jeanette Lee</cp:lastModifiedBy>
  <cp:revision>29</cp:revision>
  <dcterms:created xsi:type="dcterms:W3CDTF">2019-01-31T16:49:11Z</dcterms:created>
  <dcterms:modified xsi:type="dcterms:W3CDTF">2019-02-26T00:11:52Z</dcterms:modified>
</cp:coreProperties>
</file>